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webextensions/webextension1.xml" ContentType="application/vnd.ms-office.webextension+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25"/>
  </p:notesMasterIdLst>
  <p:handoutMasterIdLst>
    <p:handoutMasterId r:id="rId26"/>
  </p:handoutMasterIdLst>
  <p:sldIdLst>
    <p:sldId id="259" r:id="rId11"/>
    <p:sldId id="260" r:id="rId12"/>
    <p:sldId id="265" r:id="rId13"/>
    <p:sldId id="267" r:id="rId14"/>
    <p:sldId id="268" r:id="rId15"/>
    <p:sldId id="270" r:id="rId16"/>
    <p:sldId id="269" r:id="rId17"/>
    <p:sldId id="271" r:id="rId18"/>
    <p:sldId id="272" r:id="rId19"/>
    <p:sldId id="273" r:id="rId20"/>
    <p:sldId id="274" r:id="rId21"/>
    <p:sldId id="275" r:id="rId22"/>
    <p:sldId id="276" r:id="rId23"/>
    <p:sldId id="27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21C"/>
    <a:srgbClr val="DBADB0"/>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40"/>
    <p:restoredTop sz="61943" autoAdjust="0"/>
  </p:normalViewPr>
  <p:slideViewPr>
    <p:cSldViewPr snapToGrid="0" snapToObjects="1">
      <p:cViewPr varScale="1">
        <p:scale>
          <a:sx n="41" d="100"/>
          <a:sy n="41" d="100"/>
        </p:scale>
        <p:origin x="1860" y="32"/>
      </p:cViewPr>
      <p:guideLst/>
    </p:cSldViewPr>
  </p:slideViewPr>
  <p:notesTextViewPr>
    <p:cViewPr>
      <p:scale>
        <a:sx n="1" d="1"/>
        <a:sy n="1" d="1"/>
      </p:scale>
      <p:origin x="0" y="0"/>
    </p:cViewPr>
  </p:notesText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7/28/2022</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7/28/2022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Welcome to the first of our skills micro-workshops. Today we’ll be facilitating you to articulate what you want and need from your group  in order to work effectively, learn efficiently and produce high quality work.</a:t>
            </a:r>
          </a:p>
        </p:txBody>
      </p:sp>
      <p:sp>
        <p:nvSpPr>
          <p:cNvPr id="4" name="Slide Number Placeholder 3"/>
          <p:cNvSpPr>
            <a:spLocks noGrp="1"/>
          </p:cNvSpPr>
          <p:nvPr>
            <p:ph type="sldNum" sz="quarter" idx="5"/>
          </p:nvPr>
        </p:nvSpPr>
        <p:spPr/>
        <p:txBody>
          <a:bodyPr/>
          <a:lstStyle/>
          <a:p>
            <a:fld id="{A2724262-D47C-D444-8DFB-457E9BF504E8}" type="slidenum">
              <a:rPr lang="en-US" smtClean="0"/>
              <a:t>1</a:t>
            </a:fld>
            <a:endParaRPr lang="en-US"/>
          </a:p>
        </p:txBody>
      </p:sp>
    </p:spTree>
    <p:extLst>
      <p:ext uri="{BB962C8B-B14F-4D97-AF65-F5344CB8AC3E}">
        <p14:creationId xmlns:p14="http://schemas.microsoft.com/office/powerpoint/2010/main" val="6976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a few moments you will be discussing these points within your groups. But I’ll just run through them quickly so that you can start to think about what you would like and how you’ll get this point across when the team wants to make the agreements officially. </a:t>
            </a:r>
          </a:p>
          <a:p>
            <a:r>
              <a:rPr lang="en-GB" dirty="0"/>
              <a:t>Expectations: - get everyone in the team aligned…</a:t>
            </a:r>
          </a:p>
          <a:p>
            <a:endParaRPr lang="en-GB" dirty="0"/>
          </a:p>
          <a:p>
            <a:r>
              <a:rPr lang="en-GB" dirty="0"/>
              <a:t>1. Goals: These are the distinct and measurable behaviours that will ensure you complete the project to your desired quality level. What does everyone want to achieve in this project? </a:t>
            </a:r>
            <a:r>
              <a:rPr lang="en-GB" sz="1200" dirty="0">
                <a:latin typeface="Arial Narrow" panose="020B0606020202030204" pitchFamily="34" charset="0"/>
              </a:rPr>
              <a:t>What is </a:t>
            </a:r>
            <a:r>
              <a:rPr lang="en-GB" sz="1200" b="1" dirty="0">
                <a:latin typeface="Arial Narrow" panose="020B0606020202030204" pitchFamily="34" charset="0"/>
              </a:rPr>
              <a:t>acceptable</a:t>
            </a:r>
            <a:r>
              <a:rPr lang="en-GB" sz="1200" dirty="0">
                <a:latin typeface="Arial Narrow" panose="020B0606020202030204" pitchFamily="34" charset="0"/>
              </a:rPr>
              <a:t> quality of work? What about plagiarism, referencing, academic writing, professional behaviour in front of stakeholders?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2. Deadlines: How to </a:t>
            </a:r>
            <a:r>
              <a:rPr lang="en-GB" sz="1200" b="1" dirty="0">
                <a:latin typeface="Arial Narrow" panose="020B0606020202030204" pitchFamily="34" charset="0"/>
              </a:rPr>
              <a:t>monitor</a:t>
            </a:r>
            <a:r>
              <a:rPr lang="en-GB" sz="1200" dirty="0">
                <a:latin typeface="Arial Narrow" panose="020B0606020202030204" pitchFamily="34" charset="0"/>
              </a:rPr>
              <a:t> deadlines and milestones? How to </a:t>
            </a:r>
            <a:r>
              <a:rPr lang="en-GB" sz="1200" b="1" dirty="0">
                <a:latin typeface="Arial Narrow" panose="020B0606020202030204" pitchFamily="34" charset="0"/>
              </a:rPr>
              <a:t>follow up </a:t>
            </a:r>
            <a:r>
              <a:rPr lang="en-GB" sz="1200" dirty="0">
                <a:latin typeface="Arial Narrow" panose="020B0606020202030204" pitchFamily="34" charset="0"/>
              </a:rPr>
              <a:t>on individual deadlines? How to deal with </a:t>
            </a:r>
            <a:r>
              <a:rPr lang="en-GB" sz="1200" b="1" dirty="0">
                <a:latin typeface="Arial Narrow" panose="020B0606020202030204" pitchFamily="34" charset="0"/>
              </a:rPr>
              <a:t>unforeseen</a:t>
            </a:r>
            <a:r>
              <a:rPr lang="en-GB" sz="1200" dirty="0">
                <a:latin typeface="Arial Narrow" panose="020B0606020202030204" pitchFamily="34" charset="0"/>
              </a:rPr>
              <a:t> circumstances, like family problems? What about students who have jobs?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3. Contribution: How will you share roles and responsibility (Rotate, fixed, random?) How will you </a:t>
            </a:r>
            <a:r>
              <a:rPr lang="en-GB" sz="1200" b="1" dirty="0">
                <a:latin typeface="Arial Narrow" panose="020B0606020202030204" pitchFamily="34" charset="0"/>
              </a:rPr>
              <a:t>divide </a:t>
            </a:r>
            <a:r>
              <a:rPr lang="en-GB" sz="1200" dirty="0">
                <a:latin typeface="Arial Narrow" panose="020B0606020202030204" pitchFamily="34" charset="0"/>
              </a:rPr>
              <a:t>work and ensure it is equal? What to</a:t>
            </a:r>
            <a:r>
              <a:rPr lang="en-GB" sz="1200" b="1" dirty="0">
                <a:latin typeface="Arial Narrow" panose="020B0606020202030204" pitchFamily="34" charset="0"/>
              </a:rPr>
              <a:t> do</a:t>
            </a:r>
            <a:r>
              <a:rPr lang="en-GB" sz="1200" dirty="0">
                <a:latin typeface="Arial Narrow" panose="020B0606020202030204" pitchFamily="34" charset="0"/>
              </a:rPr>
              <a:t> if there is inequality?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What if a particular discipline can’t be included tangibly in the output – how can that person contribute meaningfully? What if someone is doing minimal work and not actually contributing? How to track contributions – make them obvious and ensure accountability? If roles evolve, how to maintain  </a:t>
            </a:r>
            <a:r>
              <a:rPr lang="en-GB" sz="1200" b="1" dirty="0">
                <a:latin typeface="Arial Narrow" panose="020B0606020202030204" pitchFamily="34" charset="0"/>
              </a:rPr>
              <a:t>accountability</a:t>
            </a:r>
            <a:r>
              <a:rPr lang="en-GB" sz="1200" dirty="0">
                <a:latin typeface="Arial Narrow" panose="020B0606020202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10</a:t>
            </a:fld>
            <a:endParaRPr lang="en-US"/>
          </a:p>
        </p:txBody>
      </p:sp>
    </p:spTree>
    <p:extLst>
      <p:ext uri="{BB962C8B-B14F-4D97-AF65-F5344CB8AC3E}">
        <p14:creationId xmlns:p14="http://schemas.microsoft.com/office/powerpoint/2010/main" val="2159356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Communication – decide now the most efficient ways.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latin typeface="Arial Narrow" panose="020B0606020202030204" pitchFamily="34" charset="0"/>
              </a:rPr>
              <a:t>Media: Who will be the person to communicate to Tutor/stakeholder etc. and how will they communicate information back to the group. Will you make a WhatsApp group, use email etc. Limit the variety so that messages don’t get lost, make it clear when and how you will use what. E.g. WhatsApp for small things, email as official paper trails for responsibility and follow through. What is the maximum </a:t>
            </a:r>
            <a:r>
              <a:rPr lang="en-GB" sz="1200" b="1" dirty="0">
                <a:latin typeface="Arial Narrow" panose="020B0606020202030204" pitchFamily="34" charset="0"/>
              </a:rPr>
              <a:t>response time? </a:t>
            </a:r>
            <a:r>
              <a:rPr lang="en-GB" sz="1200" b="0" dirty="0">
                <a:latin typeface="Arial Narrow" panose="020B0606020202030204" pitchFamily="34" charset="0"/>
              </a:rPr>
              <a:t>Which platform to share work?</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latin typeface="Arial Narrow" panose="020B0606020202030204" pitchFamily="34" charset="0"/>
              </a:rPr>
              <a:t>Boundaries: What are acceptable project working hours – are Sundays free? After 21:00 don’t expect a response? Make this clear and fair. What about inappropriate jokes or bullying? What about dominating team members?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latin typeface="Arial Narrow" panose="020B0606020202030204" pitchFamily="34" charset="0"/>
              </a:rPr>
              <a:t>Meetings: How to ensure everyone is </a:t>
            </a:r>
            <a:r>
              <a:rPr lang="en-GB" sz="1200" b="1" dirty="0">
                <a:latin typeface="Arial Narrow" panose="020B0606020202030204" pitchFamily="34" charset="0"/>
              </a:rPr>
              <a:t>prepared</a:t>
            </a:r>
            <a:r>
              <a:rPr lang="en-GB" sz="1200" dirty="0">
                <a:latin typeface="Arial Narrow" panose="020B0606020202030204" pitchFamily="34" charset="0"/>
              </a:rPr>
              <a:t> for, and </a:t>
            </a:r>
            <a:r>
              <a:rPr lang="en-GB" sz="1200" b="1" dirty="0">
                <a:latin typeface="Arial Narrow" panose="020B0606020202030204" pitchFamily="34" charset="0"/>
              </a:rPr>
              <a:t>active,</a:t>
            </a:r>
            <a:r>
              <a:rPr lang="en-GB" sz="1200" dirty="0">
                <a:latin typeface="Arial Narrow" panose="020B0606020202030204" pitchFamily="34" charset="0"/>
              </a:rPr>
              <a:t> during meetings? How to ensure </a:t>
            </a:r>
            <a:r>
              <a:rPr lang="en-GB" sz="1200" b="1" dirty="0">
                <a:latin typeface="Arial Narrow" panose="020B0606020202030204" pitchFamily="34" charset="0"/>
              </a:rPr>
              <a:t>full attendance, </a:t>
            </a:r>
            <a:r>
              <a:rPr lang="en-GB" sz="1200" b="0" dirty="0">
                <a:latin typeface="Arial Narrow" panose="020B0606020202030204" pitchFamily="34" charset="0"/>
              </a:rPr>
              <a:t>will it always be necessary? </a:t>
            </a:r>
            <a:r>
              <a:rPr lang="en-GB" sz="1200" dirty="0">
                <a:latin typeface="Arial Narrow" panose="020B0606020202030204" pitchFamily="34" charset="0"/>
              </a:rPr>
              <a:t>How to deal with missed meetings? How will the administrative tasks be shared (Agenda, minutes, recaps, action points)? Discuss how everyone feels about meetings, some need it for clarity and connection, while others feel them a waste of precious time. Be open with one another now and find a good solution to suit everyone.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11</a:t>
            </a:fld>
            <a:endParaRPr lang="en-US"/>
          </a:p>
        </p:txBody>
      </p:sp>
    </p:spTree>
    <p:extLst>
      <p:ext uri="{BB962C8B-B14F-4D97-AF65-F5344CB8AC3E}">
        <p14:creationId xmlns:p14="http://schemas.microsoft.com/office/powerpoint/2010/main" val="1498069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b="0" dirty="0">
                <a:latin typeface="Arial Narrow" panose="020B0606020202030204" pitchFamily="34" charset="0"/>
              </a:rPr>
              <a:t>Breaking Agreement: </a:t>
            </a:r>
            <a:r>
              <a:rPr lang="en-US" sz="1200" dirty="0">
                <a:latin typeface="Arial Narrow" panose="020B0606020202030204" pitchFamily="34" charset="0"/>
              </a:rPr>
              <a:t>What happens if someone </a:t>
            </a:r>
            <a:r>
              <a:rPr lang="en-US" sz="1200" b="1" dirty="0">
                <a:latin typeface="Arial Narrow" panose="020B0606020202030204" pitchFamily="34" charset="0"/>
              </a:rPr>
              <a:t>breaks</a:t>
            </a:r>
            <a:r>
              <a:rPr lang="en-US" sz="1200" dirty="0">
                <a:latin typeface="Arial Narrow" panose="020B0606020202030204" pitchFamily="34" charset="0"/>
              </a:rPr>
              <a:t> the contract? Outline a procedure on how to respectfully make the team member cognisant of this breach </a:t>
            </a:r>
            <a:r>
              <a:rPr lang="en-US" sz="1100" i="1" dirty="0">
                <a:latin typeface="Arial Narrow" panose="020B0606020202030204" pitchFamily="34" charset="0"/>
              </a:rPr>
              <a:t>(i.e., they may not be aware)</a:t>
            </a:r>
            <a:r>
              <a:rPr lang="en-US" sz="1200" dirty="0">
                <a:latin typeface="Arial Narrow" panose="020B0606020202030204" pitchFamily="34" charset="0"/>
              </a:rPr>
              <a:t>. What are the consequences if the above happens </a:t>
            </a:r>
            <a:r>
              <a:rPr lang="en-US" sz="1200" b="1" dirty="0">
                <a:latin typeface="Arial Narrow" panose="020B0606020202030204" pitchFamily="34" charset="0"/>
              </a:rPr>
              <a:t>again </a:t>
            </a:r>
            <a:r>
              <a:rPr lang="en-US" sz="1200" b="0" dirty="0">
                <a:latin typeface="Arial Narrow" panose="020B0606020202030204" pitchFamily="34" charset="0"/>
              </a:rPr>
              <a:t>or is an ongoing problem</a:t>
            </a:r>
            <a:r>
              <a:rPr lang="en-US" sz="1200" dirty="0">
                <a:latin typeface="Arial Narrow" panose="020B0606020202030204" pitchFamily="34" charset="0"/>
              </a:rPr>
              <a:t>?</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latin typeface="Arial Narrow" panose="020B0606020202030204" pitchFamily="34" charset="0"/>
              </a:rPr>
              <a:t>Ad hoc: what if a pattern of behaviour is developing that someone identifies is detrimental to the project. How can people raise a point without feeling like they are offending others? Can you create safe moments where the group can reflect on the week’s work?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(Depending on your course policy/practice  – inform students to notify tutors/teachers early if there is free riding or other serious problems within the group.  Most often it is brought up too late when the course is nearing completion.)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12</a:t>
            </a:fld>
            <a:endParaRPr lang="en-US"/>
          </a:p>
        </p:txBody>
      </p:sp>
    </p:spTree>
    <p:extLst>
      <p:ext uri="{BB962C8B-B14F-4D97-AF65-F5344CB8AC3E}">
        <p14:creationId xmlns:p14="http://schemas.microsoft.com/office/powerpoint/2010/main" val="185393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latin typeface="Arial Narrow" panose="020B0606020202030204" pitchFamily="34" charset="0"/>
              </a:rPr>
              <a:t>Optional:</a:t>
            </a:r>
            <a:r>
              <a:rPr lang="en-US" sz="1200" dirty="0">
                <a:latin typeface="Arial Narrow" panose="020B0606020202030204" pitchFamily="34" charset="0"/>
              </a:rPr>
              <a:t> within your group work through a few scenarios and discuss what you’d do in the hypothetical situations from the prompt cards provided. This can help you to get a good feeling of where people stand before you make  your final agreement. For e.g.  A scenario card describes a teammate who keeps handing low level work in after the deadlines – what do you do? (if you have the time to do this exercise, I recommend encouraging the students to work through these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OR – if you </a:t>
            </a:r>
            <a:r>
              <a:rPr lang="en-US" sz="1200" b="1" dirty="0">
                <a:latin typeface="Arial Narrow" panose="020B0606020202030204" pitchFamily="34" charset="0"/>
              </a:rPr>
              <a:t>don’t want </a:t>
            </a:r>
            <a:r>
              <a:rPr lang="en-US" sz="1200" dirty="0">
                <a:latin typeface="Arial Narrow" panose="020B0606020202030204" pitchFamily="34" charset="0"/>
              </a:rPr>
              <a:t>to do the scenario exercise, you can directedly start to make your agreement either using  the template I have provided, or you can make your own – if you make your own – do ensure you cover the useful points to ensure you have clarity and accountability!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Please save your agreement in your agreed platform, so that it can be easily accessed and referred to if necessary.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13</a:t>
            </a:fld>
            <a:endParaRPr lang="en-US"/>
          </a:p>
        </p:txBody>
      </p:sp>
    </p:spTree>
    <p:extLst>
      <p:ext uri="{BB962C8B-B14F-4D97-AF65-F5344CB8AC3E}">
        <p14:creationId xmlns:p14="http://schemas.microsoft.com/office/powerpoint/2010/main" val="7204745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14</a:t>
            </a:fld>
            <a:endParaRPr lang="en-US"/>
          </a:p>
        </p:txBody>
      </p:sp>
    </p:spTree>
    <p:extLst>
      <p:ext uri="{BB962C8B-B14F-4D97-AF65-F5344CB8AC3E}">
        <p14:creationId xmlns:p14="http://schemas.microsoft.com/office/powerpoint/2010/main" val="90658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basically, we are creating a safe space for you to set some ground rules. A quote from a previous student summed it up nicely – “it is a way to set rules without looking too bossy.” </a:t>
            </a:r>
          </a:p>
          <a:p>
            <a:r>
              <a:rPr lang="en-GB" dirty="0"/>
              <a:t>If you are reluctant to set some codes of conduct in your group – </a:t>
            </a:r>
            <a:r>
              <a:rPr lang="en-GB" b="1" u="sng" dirty="0"/>
              <a:t>ask yourself why </a:t>
            </a:r>
            <a:r>
              <a:rPr lang="en-GB" dirty="0"/>
              <a:t>and try to think of reasons why you wouldn’t want clear communication, agreements on deadlines, clear expectations on quality. Etc. … </a:t>
            </a:r>
          </a:p>
        </p:txBody>
      </p:sp>
      <p:sp>
        <p:nvSpPr>
          <p:cNvPr id="4" name="Slide Number Placeholder 3"/>
          <p:cNvSpPr>
            <a:spLocks noGrp="1"/>
          </p:cNvSpPr>
          <p:nvPr>
            <p:ph type="sldNum" sz="quarter" idx="5"/>
          </p:nvPr>
        </p:nvSpPr>
        <p:spPr/>
        <p:txBody>
          <a:bodyPr/>
          <a:lstStyle/>
          <a:p>
            <a:fld id="{A2724262-D47C-D444-8DFB-457E9BF504E8}" type="slidenum">
              <a:rPr lang="en-US" smtClean="0"/>
              <a:t>2</a:t>
            </a:fld>
            <a:endParaRPr lang="en-US"/>
          </a:p>
        </p:txBody>
      </p:sp>
    </p:spTree>
    <p:extLst>
      <p:ext uri="{BB962C8B-B14F-4D97-AF65-F5344CB8AC3E}">
        <p14:creationId xmlns:p14="http://schemas.microsoft.com/office/powerpoint/2010/main" val="1208375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have all worked on projects before. Some of you may have even worked on inter or multidisciplinary projects already. With the person next to you take 30 seconds to list what might be the added advantage of a project with many disciplines. </a:t>
            </a:r>
          </a:p>
          <a:p>
            <a:r>
              <a:rPr lang="en-GB" dirty="0"/>
              <a:t>(</a:t>
            </a:r>
            <a:r>
              <a:rPr lang="en-GB" b="1" dirty="0">
                <a:highlight>
                  <a:srgbClr val="FFFF00"/>
                </a:highlight>
              </a:rPr>
              <a:t>Elicit answers</a:t>
            </a:r>
            <a:r>
              <a:rPr lang="en-GB" dirty="0"/>
              <a:t>, then supplement if needed: Better understanding of (learning from) what other disciplines do; Identifying commonalities and overlap, output may be more advanced, appreciation of own and other disciplines’ capabilities, networking, etc. </a:t>
            </a:r>
          </a:p>
        </p:txBody>
      </p:sp>
      <p:sp>
        <p:nvSpPr>
          <p:cNvPr id="4" name="Slide Number Placeholder 3"/>
          <p:cNvSpPr>
            <a:spLocks noGrp="1"/>
          </p:cNvSpPr>
          <p:nvPr>
            <p:ph type="sldNum" sz="quarter" idx="5"/>
          </p:nvPr>
        </p:nvSpPr>
        <p:spPr/>
        <p:txBody>
          <a:bodyPr/>
          <a:lstStyle/>
          <a:p>
            <a:fld id="{A2724262-D47C-D444-8DFB-457E9BF504E8}" type="slidenum">
              <a:rPr lang="en-US" smtClean="0"/>
              <a:t>3</a:t>
            </a:fld>
            <a:endParaRPr lang="en-US"/>
          </a:p>
        </p:txBody>
      </p:sp>
    </p:spTree>
    <p:extLst>
      <p:ext uri="{BB962C8B-B14F-4D97-AF65-F5344CB8AC3E}">
        <p14:creationId xmlns:p14="http://schemas.microsoft.com/office/powerpoint/2010/main" val="1164084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about challenges – what do you think might be challenges you’d have to overcome? Discuss with the person next to you for 30 seconds. (</a:t>
            </a:r>
            <a:r>
              <a:rPr lang="en-GB" b="1" dirty="0"/>
              <a:t>Elicit answers</a:t>
            </a:r>
            <a:r>
              <a:rPr lang="en-GB" dirty="0"/>
              <a:t>. Summary on the next slide</a:t>
            </a:r>
            <a:r>
              <a:rPr lang="en-GB" dirty="0">
                <a:sym typeface="Wingdings" panose="05000000000000000000" pitchFamily="2" charset="2"/>
              </a:rPr>
              <a:t></a:t>
            </a:r>
            <a:r>
              <a:rPr lang="en-GB" dirty="0"/>
              <a:t> Extended time making decisions; leadership and dividing tasks; levels of integration vs “stapler effect”; communication problems (vocabulary/terminology), perspective taking and appreciation of others’ potential to contribute; normal teamwork issues like standards of work, commitment levels, conflict, free riding. </a:t>
            </a:r>
          </a:p>
          <a:p>
            <a:endParaRPr lang="en-GB" dirty="0"/>
          </a:p>
          <a:p>
            <a:r>
              <a:rPr lang="en-GB" dirty="0"/>
              <a:t>(Stapler effect: when students do not integrate their work, just all do own thing and combine documents in the end. No cohesion or real common thread throughout the report.)</a:t>
            </a:r>
          </a:p>
        </p:txBody>
      </p:sp>
      <p:sp>
        <p:nvSpPr>
          <p:cNvPr id="4" name="Slide Number Placeholder 3"/>
          <p:cNvSpPr>
            <a:spLocks noGrp="1"/>
          </p:cNvSpPr>
          <p:nvPr>
            <p:ph type="sldNum" sz="quarter" idx="5"/>
          </p:nvPr>
        </p:nvSpPr>
        <p:spPr/>
        <p:txBody>
          <a:bodyPr/>
          <a:lstStyle/>
          <a:p>
            <a:fld id="{A2724262-D47C-D444-8DFB-457E9BF504E8}" type="slidenum">
              <a:rPr lang="en-US" smtClean="0"/>
              <a:t>4</a:t>
            </a:fld>
            <a:endParaRPr lang="en-US"/>
          </a:p>
        </p:txBody>
      </p:sp>
    </p:spTree>
    <p:extLst>
      <p:ext uri="{BB962C8B-B14F-4D97-AF65-F5344CB8AC3E}">
        <p14:creationId xmlns:p14="http://schemas.microsoft.com/office/powerpoint/2010/main" val="780551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our past experience and through examination of literature, these are the recurring challenges that seem to pop up. </a:t>
            </a:r>
            <a:r>
              <a:rPr lang="en-GB" b="1" dirty="0"/>
              <a:t>Making decisions</a:t>
            </a:r>
            <a:r>
              <a:rPr lang="en-GB" dirty="0"/>
              <a:t>: because of the open nature of most interdisciplinary projects, coupled with the wide range of expertise with which to tackle the projects, students find it hard to select the best combinations/ options. </a:t>
            </a:r>
            <a:r>
              <a:rPr lang="en-GB" b="1" dirty="0"/>
              <a:t>Leadership:</a:t>
            </a:r>
            <a:r>
              <a:rPr lang="en-GB" dirty="0"/>
              <a:t> especially in the beginning, students are hesitant in the new group to take the lead, so please step up!; For the actual project, students find it hard to </a:t>
            </a:r>
            <a:r>
              <a:rPr lang="en-GB" b="1" dirty="0"/>
              <a:t>properly integrate </a:t>
            </a:r>
            <a:r>
              <a:rPr lang="en-GB" dirty="0"/>
              <a:t>all the disciplines, as opposed to dividing tasks and doing a the stapler effect (where each part is very obviously done by different disciplines); further, students struggle to </a:t>
            </a:r>
            <a:r>
              <a:rPr lang="en-GB" b="1" dirty="0"/>
              <a:t>fully appreciate </a:t>
            </a:r>
            <a:r>
              <a:rPr lang="en-GB" dirty="0"/>
              <a:t>and look from other disciplines’ perspectives – often thinking their discipline is the best way. Sometimes stubbornly not being open to truly understand other possibilities. </a:t>
            </a:r>
          </a:p>
          <a:p>
            <a:r>
              <a:rPr lang="en-GB" dirty="0"/>
              <a:t>You should be aware of these challenges and keep them in mind so that you can identify when they are happening and take action.</a:t>
            </a:r>
          </a:p>
          <a:p>
            <a:r>
              <a:rPr lang="en-GB" dirty="0"/>
              <a:t>With regard to the column on the right, I think we have all experiences these at some stage or another. </a:t>
            </a:r>
          </a:p>
        </p:txBody>
      </p:sp>
      <p:sp>
        <p:nvSpPr>
          <p:cNvPr id="4" name="Slide Number Placeholder 3"/>
          <p:cNvSpPr>
            <a:spLocks noGrp="1"/>
          </p:cNvSpPr>
          <p:nvPr>
            <p:ph type="sldNum" sz="quarter" idx="5"/>
          </p:nvPr>
        </p:nvSpPr>
        <p:spPr/>
        <p:txBody>
          <a:bodyPr/>
          <a:lstStyle/>
          <a:p>
            <a:fld id="{A2724262-D47C-D444-8DFB-457E9BF504E8}" type="slidenum">
              <a:rPr lang="en-US" smtClean="0"/>
              <a:t>5</a:t>
            </a:fld>
            <a:endParaRPr lang="en-US"/>
          </a:p>
        </p:txBody>
      </p:sp>
    </p:spTree>
    <p:extLst>
      <p:ext uri="{BB962C8B-B14F-4D97-AF65-F5344CB8AC3E}">
        <p14:creationId xmlns:p14="http://schemas.microsoft.com/office/powerpoint/2010/main" val="3840588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wish is for you to get the most out of this module/ </a:t>
            </a:r>
            <a:r>
              <a:rPr lang="en-GB" dirty="0" err="1"/>
              <a:t>cuorse</a:t>
            </a:r>
            <a:r>
              <a:rPr lang="en-GB" dirty="0"/>
              <a:t>, particularly here in the process part that is the learning journey you will undertake while planning, tackling and completing your project. Many of you will be going into the work place next year, or continuing on your Master studies, please remember this is a small world, you need to start to think about networking, making good impressions, building relationships that will help you in your professional future. Reinforce good working habits now!</a:t>
            </a:r>
          </a:p>
          <a:p>
            <a:endParaRPr lang="en-GB" dirty="0"/>
          </a:p>
          <a:p>
            <a:r>
              <a:rPr lang="en-GB" dirty="0"/>
              <a:t>Please actively try to work on the following personal points, so that you can get the most out of this experience. You’ll have to be active, we can only take you so far:</a:t>
            </a:r>
          </a:p>
          <a:p>
            <a:endParaRPr lang="en-GB" dirty="0"/>
          </a:p>
          <a:p>
            <a:r>
              <a:rPr lang="en-GB" b="1" dirty="0"/>
              <a:t>Open attitude </a:t>
            </a:r>
            <a:r>
              <a:rPr lang="en-GB" dirty="0"/>
              <a:t>– learn from your mates, read up on new topics, take notes</a:t>
            </a:r>
          </a:p>
          <a:p>
            <a:r>
              <a:rPr lang="en-GB" b="1" dirty="0"/>
              <a:t>Diligent</a:t>
            </a:r>
            <a:r>
              <a:rPr lang="en-GB" dirty="0"/>
              <a:t> – Do your best, put your studies on priority over distractions like social media.  The stakeholders need you – who knows you may even make a great professional connection or be inspired for a bachelor or M thesis project!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Knowledge &amp; Skills </a:t>
            </a:r>
            <a:r>
              <a:rPr lang="en-GB" dirty="0"/>
              <a:t>– You are in control of how much extra K &amp; S you can learn from your team mates – use them, ask them, shadow them, get the most out of this! </a:t>
            </a:r>
            <a:r>
              <a:rPr lang="en-GB" sz="1200" dirty="0">
                <a:latin typeface="Arial Narrow" panose="020B0606020202030204" pitchFamily="34" charset="0"/>
              </a:rPr>
              <a:t>Are you </a:t>
            </a:r>
            <a:r>
              <a:rPr lang="en-GB" sz="1200" b="1" dirty="0">
                <a:latin typeface="Arial Narrow" panose="020B0606020202030204" pitchFamily="34" charset="0"/>
              </a:rPr>
              <a:t>extending</a:t>
            </a:r>
            <a:r>
              <a:rPr lang="en-GB" sz="1200" dirty="0">
                <a:latin typeface="Arial Narrow" panose="020B0606020202030204" pitchFamily="34" charset="0"/>
              </a:rPr>
              <a:t> yourself outside of your comfort zone?</a:t>
            </a:r>
            <a:endParaRPr lang="en-GB" dirty="0"/>
          </a:p>
          <a:p>
            <a:r>
              <a:rPr lang="en-GB" b="1" dirty="0"/>
              <a:t>Reflect </a:t>
            </a:r>
            <a:r>
              <a:rPr lang="en-GB" dirty="0"/>
              <a:t>– We learn through experience, if something good or bad happens, take the time to think about where things started and what could have been done better or differently. Then make notes or mental notes to improve for next time.</a:t>
            </a:r>
          </a:p>
        </p:txBody>
      </p:sp>
      <p:sp>
        <p:nvSpPr>
          <p:cNvPr id="4" name="Slide Number Placeholder 3"/>
          <p:cNvSpPr>
            <a:spLocks noGrp="1"/>
          </p:cNvSpPr>
          <p:nvPr>
            <p:ph type="sldNum" sz="quarter" idx="5"/>
          </p:nvPr>
        </p:nvSpPr>
        <p:spPr/>
        <p:txBody>
          <a:bodyPr/>
          <a:lstStyle/>
          <a:p>
            <a:fld id="{A2724262-D47C-D444-8DFB-457E9BF504E8}" type="slidenum">
              <a:rPr lang="en-US" smtClean="0"/>
              <a:t>6</a:t>
            </a:fld>
            <a:endParaRPr lang="en-US"/>
          </a:p>
        </p:txBody>
      </p:sp>
    </p:spTree>
    <p:extLst>
      <p:ext uri="{BB962C8B-B14F-4D97-AF65-F5344CB8AC3E}">
        <p14:creationId xmlns:p14="http://schemas.microsoft.com/office/powerpoint/2010/main" val="2575564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start making our team agreements, let’s think about our past experiences. Take 1 minutes to think quietly about a great experience you have had within a project team here at university– what were the factors that made it so good? How did you feel, what made it so enjoyable? Did you learn a lot or just like the people? (List on a piece of paper or a mural app)</a:t>
            </a:r>
          </a:p>
          <a:p>
            <a:endParaRPr lang="en-GB" dirty="0"/>
          </a:p>
          <a:p>
            <a:r>
              <a:rPr lang="en-GB" dirty="0"/>
              <a:t>Then think of a bad or frustrating teamwork experience – list what went wrong, what were the circumstances, what role did you play? Was there personal conflict? Was motivation low, etc.? Now in your teams – share a few positive and negative stories – keep it anonymous – do not say names! (If you have never had a bad experience in a team– have another look at yourself – could you be the problem? Or could you be ignoring bad behaviour and being the martyr and doing all the work?</a:t>
            </a:r>
          </a:p>
        </p:txBody>
      </p:sp>
      <p:sp>
        <p:nvSpPr>
          <p:cNvPr id="4" name="Slide Number Placeholder 3"/>
          <p:cNvSpPr>
            <a:spLocks noGrp="1"/>
          </p:cNvSpPr>
          <p:nvPr>
            <p:ph type="sldNum" sz="quarter" idx="5"/>
          </p:nvPr>
        </p:nvSpPr>
        <p:spPr/>
        <p:txBody>
          <a:bodyPr/>
          <a:lstStyle/>
          <a:p>
            <a:fld id="{A2724262-D47C-D444-8DFB-457E9BF504E8}" type="slidenum">
              <a:rPr lang="en-US" smtClean="0"/>
              <a:t>7</a:t>
            </a:fld>
            <a:endParaRPr lang="en-US"/>
          </a:p>
        </p:txBody>
      </p:sp>
    </p:spTree>
    <p:extLst>
      <p:ext uri="{BB962C8B-B14F-4D97-AF65-F5344CB8AC3E}">
        <p14:creationId xmlns:p14="http://schemas.microsoft.com/office/powerpoint/2010/main" val="558306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in your teams – share a few good and bad stories. </a:t>
            </a:r>
          </a:p>
        </p:txBody>
      </p:sp>
      <p:sp>
        <p:nvSpPr>
          <p:cNvPr id="4" name="Slide Number Placeholder 3"/>
          <p:cNvSpPr>
            <a:spLocks noGrp="1"/>
          </p:cNvSpPr>
          <p:nvPr>
            <p:ph type="sldNum" sz="quarter" idx="5"/>
          </p:nvPr>
        </p:nvSpPr>
        <p:spPr/>
        <p:txBody>
          <a:bodyPr/>
          <a:lstStyle/>
          <a:p>
            <a:fld id="{A2724262-D47C-D444-8DFB-457E9BF504E8}" type="slidenum">
              <a:rPr lang="en-US" smtClean="0"/>
              <a:t>8</a:t>
            </a:fld>
            <a:endParaRPr lang="en-US"/>
          </a:p>
        </p:txBody>
      </p:sp>
    </p:spTree>
    <p:extLst>
      <p:ext uri="{BB962C8B-B14F-4D97-AF65-F5344CB8AC3E}">
        <p14:creationId xmlns:p14="http://schemas.microsoft.com/office/powerpoint/2010/main" val="19479596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Did you know we can pre-empt some problems and actually encourage good teamwork? </a:t>
            </a:r>
          </a:p>
          <a:p>
            <a:r>
              <a:rPr lang="en-GB" dirty="0"/>
              <a:t>Some of you may already have experience with creating agreements and setting expectations, some of you may not.  We are going to help you to setup some kind of agreement on how </a:t>
            </a:r>
            <a:r>
              <a:rPr lang="en-GB" b="1" dirty="0"/>
              <a:t>you wish your team to function </a:t>
            </a:r>
            <a:r>
              <a:rPr lang="en-GB" dirty="0"/>
              <a:t>for this ID project. You can use the template I have here, or you can make your own – the choice is yours. I’ll guide you through the main topics you need to think about in the next few slides. Please note that you may have to amend the agreements as situations change throughout the project.</a:t>
            </a:r>
          </a:p>
          <a:p>
            <a:endParaRPr lang="en-GB" dirty="0"/>
          </a:p>
          <a:p>
            <a:r>
              <a:rPr lang="en-GB" dirty="0"/>
              <a:t>If you are lucky, you may </a:t>
            </a:r>
            <a:r>
              <a:rPr lang="en-GB" b="1" dirty="0"/>
              <a:t>end up not having to refer </a:t>
            </a:r>
            <a:r>
              <a:rPr lang="en-GB" dirty="0"/>
              <a:t>back to it again because you made it so explicitly clear of what you need, for your team functions so well. </a:t>
            </a:r>
          </a:p>
          <a:p>
            <a:r>
              <a:rPr lang="en-GB" dirty="0"/>
              <a:t>If you do need to refer to it again, this is not a stick to beat your teammates with – just a formal reminder of what you all agreed to do – here today. </a:t>
            </a:r>
          </a:p>
          <a:p>
            <a:endParaRPr lang="en-GB" dirty="0"/>
          </a:p>
          <a:p>
            <a:r>
              <a:rPr lang="en-GB" dirty="0"/>
              <a:t>Important! Ensure your agreement points are specific – </a:t>
            </a:r>
            <a:r>
              <a:rPr lang="en-GB" b="1" dirty="0"/>
              <a:t>vague points </a:t>
            </a:r>
            <a:r>
              <a:rPr lang="en-GB" dirty="0"/>
              <a:t>like “everyone must be on time” is not useful, rather say, for e.g. that people must be present at meetings 5 minutes before the start time to ensure the meeting can start exactly on time. </a:t>
            </a:r>
          </a:p>
        </p:txBody>
      </p:sp>
      <p:sp>
        <p:nvSpPr>
          <p:cNvPr id="4" name="Slide Number Placeholder 3"/>
          <p:cNvSpPr>
            <a:spLocks noGrp="1"/>
          </p:cNvSpPr>
          <p:nvPr>
            <p:ph type="sldNum" sz="quarter" idx="5"/>
          </p:nvPr>
        </p:nvSpPr>
        <p:spPr/>
        <p:txBody>
          <a:bodyPr/>
          <a:lstStyle/>
          <a:p>
            <a:fld id="{A2724262-D47C-D444-8DFB-457E9BF504E8}" type="slidenum">
              <a:rPr lang="en-US" smtClean="0"/>
              <a:t>9</a:t>
            </a:fld>
            <a:endParaRPr lang="en-US"/>
          </a:p>
        </p:txBody>
      </p:sp>
    </p:spTree>
    <p:extLst>
      <p:ext uri="{BB962C8B-B14F-4D97-AF65-F5344CB8AC3E}">
        <p14:creationId xmlns:p14="http://schemas.microsoft.com/office/powerpoint/2010/main" val="1919205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28 July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9.png"/><Relationship Id="rId2" Type="http://schemas.openxmlformats.org/officeDocument/2006/relationships/slideLayout" Target="../slideLayouts/slideLayout20.xml"/><Relationship Id="rId16" Type="http://schemas.openxmlformats.org/officeDocument/2006/relationships/theme" Target="../theme/theme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9.png"/><Relationship Id="rId2" Type="http://schemas.openxmlformats.org/officeDocument/2006/relationships/slideLayout" Target="../slideLayouts/slideLayout35.xml"/><Relationship Id="rId16" Type="http://schemas.openxmlformats.org/officeDocument/2006/relationships/theme" Target="../theme/theme8.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28 July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28 July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54.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11.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54.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4.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4.xml"/><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54.xml"/><Relationship Id="rId5" Type="http://schemas.openxmlformats.org/officeDocument/2006/relationships/image" Target="../media/image17.png"/><Relationship Id="rId4" Type="http://schemas.microsoft.com/office/2011/relationships/webextension" Target="../webextensions/webextension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447E6E-1B06-F142-96DE-15D3CE26A072}"/>
              </a:ext>
            </a:extLst>
          </p:cNvPr>
          <p:cNvSpPr>
            <a:spLocks noGrp="1"/>
          </p:cNvSpPr>
          <p:nvPr>
            <p:ph type="dt" sz="half" idx="10"/>
          </p:nvPr>
        </p:nvSpPr>
        <p:spPr/>
        <p:txBody>
          <a:bodyPr/>
          <a:lstStyle/>
          <a:p>
            <a:fld id="{448D0C12-8DE7-6F48-AD95-D9425B479BDD}" type="datetime3">
              <a:rPr lang="en-US" smtClean="0"/>
              <a:t>28 July 2022</a:t>
            </a:fld>
            <a:endParaRPr lang="en-US" dirty="0"/>
          </a:p>
        </p:txBody>
      </p:sp>
      <p:sp>
        <p:nvSpPr>
          <p:cNvPr id="3" name="Footer Placeholder 2">
            <a:extLst>
              <a:ext uri="{FF2B5EF4-FFF2-40B4-BE49-F238E27FC236}">
                <a16:creationId xmlns:a16="http://schemas.microsoft.com/office/drawing/2014/main" id="{532502E8-9A20-7345-BE25-9EB3A71375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908C50A-802C-7646-865C-D5AADE2F7A4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itle 4">
            <a:extLst>
              <a:ext uri="{FF2B5EF4-FFF2-40B4-BE49-F238E27FC236}">
                <a16:creationId xmlns:a16="http://schemas.microsoft.com/office/drawing/2014/main" id="{C6157EDA-17D1-8B49-B764-4073DC5985C0}"/>
              </a:ext>
            </a:extLst>
          </p:cNvPr>
          <p:cNvSpPr>
            <a:spLocks noGrp="1"/>
          </p:cNvSpPr>
          <p:nvPr>
            <p:ph type="title"/>
          </p:nvPr>
        </p:nvSpPr>
        <p:spPr>
          <a:xfrm>
            <a:off x="367287" y="1165589"/>
            <a:ext cx="11553044" cy="656274"/>
          </a:xfrm>
          <a:solidFill>
            <a:schemeClr val="accent6">
              <a:lumMod val="20000"/>
              <a:lumOff val="80000"/>
            </a:schemeClr>
          </a:solidFill>
          <a:ln>
            <a:solidFill>
              <a:schemeClr val="accent6">
                <a:lumMod val="50000"/>
              </a:schemeClr>
            </a:solidFill>
          </a:ln>
        </p:spPr>
        <p:txBody>
          <a:bodyPr/>
          <a:lstStyle/>
          <a:p>
            <a:pPr algn="ctr"/>
            <a:r>
              <a:rPr lang="en-US" sz="4800" dirty="0">
                <a:solidFill>
                  <a:srgbClr val="1C621C"/>
                </a:solidFill>
              </a:rPr>
              <a:t>Skills Micro-Workshops</a:t>
            </a:r>
          </a:p>
        </p:txBody>
      </p:sp>
      <p:sp>
        <p:nvSpPr>
          <p:cNvPr id="6" name="Text Placeholder 5">
            <a:extLst>
              <a:ext uri="{FF2B5EF4-FFF2-40B4-BE49-F238E27FC236}">
                <a16:creationId xmlns:a16="http://schemas.microsoft.com/office/drawing/2014/main" id="{F9AB7A12-403D-AF42-9BEE-7424CC0D652B}"/>
              </a:ext>
            </a:extLst>
          </p:cNvPr>
          <p:cNvSpPr>
            <a:spLocks noGrp="1"/>
          </p:cNvSpPr>
          <p:nvPr>
            <p:ph type="body" sz="quarter" idx="13"/>
          </p:nvPr>
        </p:nvSpPr>
        <p:spPr>
          <a:xfrm>
            <a:off x="5730950" y="4187792"/>
            <a:ext cx="6189380" cy="1383662"/>
          </a:xfrm>
        </p:spPr>
        <p:txBody>
          <a:bodyPr/>
          <a:lstStyle/>
          <a:p>
            <a:pPr>
              <a:lnSpc>
                <a:spcPct val="107000"/>
              </a:lnSpc>
              <a:spcAft>
                <a:spcPts val="800"/>
              </a:spcAft>
            </a:pPr>
            <a:r>
              <a:rPr lang="en-US" sz="40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1. Setting Expectations and Making Agreements</a:t>
            </a:r>
            <a:endParaRPr lang="en-GB" sz="40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Placeholder 6">
            <a:extLst>
              <a:ext uri="{FF2B5EF4-FFF2-40B4-BE49-F238E27FC236}">
                <a16:creationId xmlns:a16="http://schemas.microsoft.com/office/drawing/2014/main" id="{F8DF3502-DAAC-2A44-BB67-C2A76A7E76E0}"/>
              </a:ext>
            </a:extLst>
          </p:cNvPr>
          <p:cNvSpPr>
            <a:spLocks noGrp="1"/>
          </p:cNvSpPr>
          <p:nvPr>
            <p:ph type="body" sz="quarter" idx="14"/>
          </p:nvPr>
        </p:nvSpPr>
        <p:spPr/>
        <p:txBody>
          <a:bodyPr/>
          <a:lstStyle/>
          <a:p>
            <a:r>
              <a:rPr lang="en-US" dirty="0">
                <a:solidFill>
                  <a:schemeClr val="bg2"/>
                </a:solidFill>
              </a:rPr>
              <a:t>Comenius project - Stripes Utwente</a:t>
            </a:r>
          </a:p>
          <a:p>
            <a:r>
              <a:rPr lang="en-US" dirty="0">
                <a:solidFill>
                  <a:schemeClr val="bg2"/>
                </a:solidFill>
              </a:rPr>
              <a:t>Interdisciplinary Teams – Skills Micro-workshops</a:t>
            </a:r>
          </a:p>
        </p:txBody>
      </p:sp>
      <p:pic>
        <p:nvPicPr>
          <p:cNvPr id="9" name="Picture 8" descr="People discussing">
            <a:extLst>
              <a:ext uri="{FF2B5EF4-FFF2-40B4-BE49-F238E27FC236}">
                <a16:creationId xmlns:a16="http://schemas.microsoft.com/office/drawing/2014/main" id="{2540132E-B6B7-49DE-8C40-9F5CFF0D8A2E}"/>
              </a:ext>
            </a:extLst>
          </p:cNvPr>
          <p:cNvPicPr>
            <a:picLocks noChangeAspect="1"/>
          </p:cNvPicPr>
          <p:nvPr/>
        </p:nvPicPr>
        <p:blipFill rotWithShape="1">
          <a:blip r:embed="rId3"/>
          <a:srcRect l="10794" t="21706" r="36286" b="24186"/>
          <a:stretch/>
        </p:blipFill>
        <p:spPr>
          <a:xfrm>
            <a:off x="367286" y="1967022"/>
            <a:ext cx="5245850" cy="3575779"/>
          </a:xfrm>
          <a:prstGeom prst="rect">
            <a:avLst/>
          </a:prstGeom>
        </p:spPr>
      </p:pic>
    </p:spTree>
    <p:extLst>
      <p:ext uri="{BB962C8B-B14F-4D97-AF65-F5344CB8AC3E}">
        <p14:creationId xmlns:p14="http://schemas.microsoft.com/office/powerpoint/2010/main" val="328435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t>C</a:t>
            </a:r>
            <a:r>
              <a:rPr lang="en-US" b="1" i="0" kern="1200" cap="all" baseline="0" dirty="0">
                <a:latin typeface="Arial Narrow" panose="020B0606020202030204" pitchFamily="34" charset="0"/>
                <a:ea typeface="+mj-ea"/>
                <a:cs typeface="+mj-cs"/>
              </a:rPr>
              <a:t>. Agreements | </a:t>
            </a:r>
            <a:r>
              <a:rPr lang="en-US" sz="4000" b="1" i="0" kern="1200" cap="all" baseline="0" dirty="0">
                <a:solidFill>
                  <a:schemeClr val="accent6">
                    <a:lumMod val="50000"/>
                  </a:schemeClr>
                </a:solidFill>
                <a:latin typeface="Arial Narrow" panose="020B0606020202030204" pitchFamily="34" charset="0"/>
                <a:ea typeface="+mj-ea"/>
                <a:cs typeface="+mj-cs"/>
              </a:rPr>
              <a:t>Expectations </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10</a:t>
            </a:fld>
            <a:endParaRPr lang="en-US"/>
          </a:p>
        </p:txBody>
      </p:sp>
      <p:sp>
        <p:nvSpPr>
          <p:cNvPr id="5" name="TextBox 4">
            <a:extLst>
              <a:ext uri="{FF2B5EF4-FFF2-40B4-BE49-F238E27FC236}">
                <a16:creationId xmlns:a16="http://schemas.microsoft.com/office/drawing/2014/main" id="{7C60F003-046C-4A8A-AEE9-19B3D6EF9991}"/>
              </a:ext>
            </a:extLst>
          </p:cNvPr>
          <p:cNvSpPr txBox="1"/>
          <p:nvPr/>
        </p:nvSpPr>
        <p:spPr>
          <a:xfrm>
            <a:off x="2619910" y="1806793"/>
            <a:ext cx="8936879" cy="3244414"/>
          </a:xfrm>
          <a:prstGeom prst="rect">
            <a:avLst/>
          </a:prstGeom>
          <a:noFill/>
        </p:spPr>
        <p:txBody>
          <a:bodyPr wrap="square" rtlCol="0">
            <a:spAutoFit/>
          </a:bodyPr>
          <a:lstStyle/>
          <a:p>
            <a:pPr marL="342900" indent="-342900">
              <a:lnSpc>
                <a:spcPct val="200000"/>
              </a:lnSpc>
              <a:buFont typeface="+mj-lt"/>
              <a:buAutoNum type="arabicPeriod"/>
            </a:pPr>
            <a:r>
              <a:rPr lang="en-GB" sz="3600" dirty="0"/>
              <a:t>Goals: </a:t>
            </a:r>
            <a:r>
              <a:rPr lang="en-GB" sz="2800" dirty="0">
                <a:solidFill>
                  <a:schemeClr val="accent6">
                    <a:lumMod val="50000"/>
                  </a:schemeClr>
                </a:solidFill>
              </a:rPr>
              <a:t>Achieve? Quality?</a:t>
            </a:r>
          </a:p>
          <a:p>
            <a:pPr marL="342900" indent="-342900">
              <a:lnSpc>
                <a:spcPct val="200000"/>
              </a:lnSpc>
              <a:buFont typeface="+mj-lt"/>
              <a:buAutoNum type="arabicPeriod"/>
            </a:pPr>
            <a:r>
              <a:rPr lang="en-GB" sz="3600" dirty="0"/>
              <a:t>Deadlines: </a:t>
            </a:r>
            <a:r>
              <a:rPr lang="en-GB" sz="2800" dirty="0">
                <a:solidFill>
                  <a:schemeClr val="accent6">
                    <a:lumMod val="50000"/>
                  </a:schemeClr>
                </a:solidFill>
              </a:rPr>
              <a:t>Monitor, Follow-up, Unforeseen.</a:t>
            </a:r>
          </a:p>
          <a:p>
            <a:pPr marL="342900" indent="-342900">
              <a:lnSpc>
                <a:spcPct val="200000"/>
              </a:lnSpc>
              <a:buFont typeface="+mj-lt"/>
              <a:buAutoNum type="arabicPeriod"/>
            </a:pPr>
            <a:r>
              <a:rPr lang="en-GB" sz="3600" dirty="0"/>
              <a:t>Contribution: </a:t>
            </a:r>
            <a:r>
              <a:rPr lang="en-GB" sz="2800" dirty="0">
                <a:solidFill>
                  <a:schemeClr val="accent6">
                    <a:lumMod val="50000"/>
                  </a:schemeClr>
                </a:solidFill>
              </a:rPr>
              <a:t>Roles, equity, free riding.</a:t>
            </a:r>
          </a:p>
        </p:txBody>
      </p:sp>
      <p:pic>
        <p:nvPicPr>
          <p:cNvPr id="12" name="Graphic 11" descr="Bullseye outline">
            <a:extLst>
              <a:ext uri="{FF2B5EF4-FFF2-40B4-BE49-F238E27FC236}">
                <a16:creationId xmlns:a16="http://schemas.microsoft.com/office/drawing/2014/main" id="{45559F86-66D7-452E-BCD2-B0CB9BA3CD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5583" y="2157573"/>
            <a:ext cx="914400" cy="914400"/>
          </a:xfrm>
          <a:prstGeom prst="rect">
            <a:avLst/>
          </a:prstGeom>
        </p:spPr>
      </p:pic>
      <p:pic>
        <p:nvPicPr>
          <p:cNvPr id="20" name="Graphic 19" descr="Daily calendar outline">
            <a:extLst>
              <a:ext uri="{FF2B5EF4-FFF2-40B4-BE49-F238E27FC236}">
                <a16:creationId xmlns:a16="http://schemas.microsoft.com/office/drawing/2014/main" id="{09D1F740-85BD-45DC-97F1-11595191FA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5583" y="3200400"/>
            <a:ext cx="914400" cy="914400"/>
          </a:xfrm>
          <a:prstGeom prst="rect">
            <a:avLst/>
          </a:prstGeom>
        </p:spPr>
      </p:pic>
      <p:pic>
        <p:nvPicPr>
          <p:cNvPr id="24" name="Graphic 23" descr="Network outline">
            <a:extLst>
              <a:ext uri="{FF2B5EF4-FFF2-40B4-BE49-F238E27FC236}">
                <a16:creationId xmlns:a16="http://schemas.microsoft.com/office/drawing/2014/main" id="{3DA228A3-2525-4B1F-B7D0-C587C4EF265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69008" y="4243227"/>
            <a:ext cx="914400" cy="914400"/>
          </a:xfrm>
          <a:prstGeom prst="rect">
            <a:avLst/>
          </a:prstGeom>
        </p:spPr>
      </p:pic>
    </p:spTree>
    <p:extLst>
      <p:ext uri="{BB962C8B-B14F-4D97-AF65-F5344CB8AC3E}">
        <p14:creationId xmlns:p14="http://schemas.microsoft.com/office/powerpoint/2010/main" val="63709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t>C</a:t>
            </a:r>
            <a:r>
              <a:rPr lang="en-US" b="1" i="0" kern="1200" cap="all" baseline="0" dirty="0">
                <a:latin typeface="Arial Narrow" panose="020B0606020202030204" pitchFamily="34" charset="0"/>
                <a:ea typeface="+mj-ea"/>
                <a:cs typeface="+mj-cs"/>
              </a:rPr>
              <a:t>. Agreements | </a:t>
            </a:r>
            <a:r>
              <a:rPr lang="en-US" sz="4000" b="1" i="0" kern="1200" cap="all" baseline="0" dirty="0">
                <a:solidFill>
                  <a:schemeClr val="accent6">
                    <a:lumMod val="50000"/>
                  </a:schemeClr>
                </a:solidFill>
                <a:latin typeface="Arial Narrow" panose="020B0606020202030204" pitchFamily="34" charset="0"/>
                <a:ea typeface="+mj-ea"/>
                <a:cs typeface="+mj-cs"/>
              </a:rPr>
              <a:t>Communication </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11</a:t>
            </a:fld>
            <a:endParaRPr lang="en-US"/>
          </a:p>
        </p:txBody>
      </p:sp>
      <p:sp>
        <p:nvSpPr>
          <p:cNvPr id="5" name="TextBox 4">
            <a:extLst>
              <a:ext uri="{FF2B5EF4-FFF2-40B4-BE49-F238E27FC236}">
                <a16:creationId xmlns:a16="http://schemas.microsoft.com/office/drawing/2014/main" id="{7C60F003-046C-4A8A-AEE9-19B3D6EF9991}"/>
              </a:ext>
            </a:extLst>
          </p:cNvPr>
          <p:cNvSpPr txBox="1"/>
          <p:nvPr/>
        </p:nvSpPr>
        <p:spPr>
          <a:xfrm>
            <a:off x="2619910" y="1806793"/>
            <a:ext cx="8936879" cy="3244414"/>
          </a:xfrm>
          <a:prstGeom prst="rect">
            <a:avLst/>
          </a:prstGeom>
          <a:noFill/>
        </p:spPr>
        <p:txBody>
          <a:bodyPr wrap="square" rtlCol="0">
            <a:spAutoFit/>
          </a:bodyPr>
          <a:lstStyle/>
          <a:p>
            <a:pPr marL="342900" indent="-342900">
              <a:lnSpc>
                <a:spcPct val="200000"/>
              </a:lnSpc>
              <a:buFont typeface="+mj-lt"/>
              <a:buAutoNum type="arabicPeriod"/>
            </a:pPr>
            <a:r>
              <a:rPr lang="en-GB" sz="3600" dirty="0"/>
              <a:t>Media: </a:t>
            </a:r>
            <a:r>
              <a:rPr lang="en-GB" sz="2800" dirty="0">
                <a:solidFill>
                  <a:schemeClr val="accent6">
                    <a:lumMod val="50000"/>
                  </a:schemeClr>
                </a:solidFill>
              </a:rPr>
              <a:t>Limit – Email? WhatsApp group? – Clarity!</a:t>
            </a:r>
          </a:p>
          <a:p>
            <a:pPr marL="342900" indent="-342900">
              <a:lnSpc>
                <a:spcPct val="200000"/>
              </a:lnSpc>
              <a:buFont typeface="+mj-lt"/>
              <a:buAutoNum type="arabicPeriod"/>
            </a:pPr>
            <a:r>
              <a:rPr lang="en-GB" sz="3600" dirty="0"/>
              <a:t>Boundaries: </a:t>
            </a:r>
            <a:r>
              <a:rPr lang="en-GB" sz="2800" dirty="0">
                <a:solidFill>
                  <a:schemeClr val="accent6">
                    <a:lumMod val="50000"/>
                  </a:schemeClr>
                </a:solidFill>
              </a:rPr>
              <a:t>Available times…</a:t>
            </a:r>
          </a:p>
          <a:p>
            <a:pPr marL="342900" indent="-342900">
              <a:lnSpc>
                <a:spcPct val="200000"/>
              </a:lnSpc>
              <a:buFont typeface="+mj-lt"/>
              <a:buAutoNum type="arabicPeriod"/>
            </a:pPr>
            <a:r>
              <a:rPr lang="en-GB" sz="3600" dirty="0"/>
              <a:t>Meetings: </a:t>
            </a:r>
            <a:r>
              <a:rPr lang="en-GB" sz="2800" dirty="0">
                <a:solidFill>
                  <a:schemeClr val="accent6">
                    <a:lumMod val="50000"/>
                  </a:schemeClr>
                </a:solidFill>
              </a:rPr>
              <a:t>Roles, engagement.</a:t>
            </a:r>
          </a:p>
        </p:txBody>
      </p:sp>
      <p:pic>
        <p:nvPicPr>
          <p:cNvPr id="6" name="Graphic 5" descr="Marketing outline">
            <a:extLst>
              <a:ext uri="{FF2B5EF4-FFF2-40B4-BE49-F238E27FC236}">
                <a16:creationId xmlns:a16="http://schemas.microsoft.com/office/drawing/2014/main" id="{EB09CA7C-000D-4B17-B524-9FC6641096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6669" y="2057400"/>
            <a:ext cx="914400" cy="914400"/>
          </a:xfrm>
          <a:prstGeom prst="rect">
            <a:avLst/>
          </a:prstGeom>
        </p:spPr>
      </p:pic>
      <p:pic>
        <p:nvPicPr>
          <p:cNvPr id="8" name="Graphic 7" descr="Fencing outline">
            <a:extLst>
              <a:ext uri="{FF2B5EF4-FFF2-40B4-BE49-F238E27FC236}">
                <a16:creationId xmlns:a16="http://schemas.microsoft.com/office/drawing/2014/main" id="{4C572451-EAAA-40DF-8E29-7D0F873710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36669" y="3146461"/>
            <a:ext cx="914400" cy="914400"/>
          </a:xfrm>
          <a:prstGeom prst="rect">
            <a:avLst/>
          </a:prstGeom>
        </p:spPr>
      </p:pic>
      <p:pic>
        <p:nvPicPr>
          <p:cNvPr id="10" name="Graphic 9" descr="Boardroom outline">
            <a:extLst>
              <a:ext uri="{FF2B5EF4-FFF2-40B4-BE49-F238E27FC236}">
                <a16:creationId xmlns:a16="http://schemas.microsoft.com/office/drawing/2014/main" id="{6FEA2315-BCCA-457E-A1AC-7966E775FF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36669" y="4369085"/>
            <a:ext cx="914400" cy="914400"/>
          </a:xfrm>
          <a:prstGeom prst="rect">
            <a:avLst/>
          </a:prstGeom>
        </p:spPr>
      </p:pic>
    </p:spTree>
    <p:extLst>
      <p:ext uri="{BB962C8B-B14F-4D97-AF65-F5344CB8AC3E}">
        <p14:creationId xmlns:p14="http://schemas.microsoft.com/office/powerpoint/2010/main" val="1483499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t>C</a:t>
            </a:r>
            <a:r>
              <a:rPr lang="en-US" b="1" i="0" kern="1200" cap="all" baseline="0" dirty="0">
                <a:latin typeface="Arial Narrow" panose="020B0606020202030204" pitchFamily="34" charset="0"/>
                <a:ea typeface="+mj-ea"/>
                <a:cs typeface="+mj-cs"/>
              </a:rPr>
              <a:t>. Agreements | </a:t>
            </a:r>
            <a:r>
              <a:rPr lang="en-US" sz="4000" dirty="0">
                <a:solidFill>
                  <a:schemeClr val="accent6">
                    <a:lumMod val="50000"/>
                  </a:schemeClr>
                </a:solidFill>
              </a:rPr>
              <a:t>Penalties</a:t>
            </a:r>
            <a:r>
              <a:rPr lang="en-US" sz="4000" b="1" i="0" kern="1200" cap="all" baseline="0" dirty="0">
                <a:solidFill>
                  <a:schemeClr val="accent6">
                    <a:lumMod val="50000"/>
                  </a:schemeClr>
                </a:solidFill>
                <a:latin typeface="Arial Narrow" panose="020B0606020202030204" pitchFamily="34" charset="0"/>
                <a:ea typeface="+mj-ea"/>
                <a:cs typeface="+mj-cs"/>
              </a:rPr>
              <a:t> </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12</a:t>
            </a:fld>
            <a:endParaRPr lang="en-US"/>
          </a:p>
        </p:txBody>
      </p:sp>
      <p:sp>
        <p:nvSpPr>
          <p:cNvPr id="5" name="TextBox 4">
            <a:extLst>
              <a:ext uri="{FF2B5EF4-FFF2-40B4-BE49-F238E27FC236}">
                <a16:creationId xmlns:a16="http://schemas.microsoft.com/office/drawing/2014/main" id="{7C60F003-046C-4A8A-AEE9-19B3D6EF9991}"/>
              </a:ext>
            </a:extLst>
          </p:cNvPr>
          <p:cNvSpPr txBox="1"/>
          <p:nvPr/>
        </p:nvSpPr>
        <p:spPr>
          <a:xfrm>
            <a:off x="2619910" y="1806793"/>
            <a:ext cx="8936879" cy="2136419"/>
          </a:xfrm>
          <a:prstGeom prst="rect">
            <a:avLst/>
          </a:prstGeom>
          <a:noFill/>
        </p:spPr>
        <p:txBody>
          <a:bodyPr wrap="square" rtlCol="0">
            <a:spAutoFit/>
          </a:bodyPr>
          <a:lstStyle/>
          <a:p>
            <a:pPr marL="342900" indent="-342900">
              <a:lnSpc>
                <a:spcPct val="200000"/>
              </a:lnSpc>
              <a:buFont typeface="+mj-lt"/>
              <a:buAutoNum type="arabicPeriod"/>
            </a:pPr>
            <a:r>
              <a:rPr lang="en-GB" sz="3600" dirty="0"/>
              <a:t>Breech of Agreement: </a:t>
            </a:r>
            <a:r>
              <a:rPr lang="en-GB" sz="2800" dirty="0">
                <a:solidFill>
                  <a:schemeClr val="accent6">
                    <a:lumMod val="50000"/>
                  </a:schemeClr>
                </a:solidFill>
              </a:rPr>
              <a:t>Notify, repercussions?</a:t>
            </a:r>
          </a:p>
          <a:p>
            <a:pPr marL="342900" indent="-342900">
              <a:lnSpc>
                <a:spcPct val="200000"/>
              </a:lnSpc>
              <a:buFont typeface="+mj-lt"/>
              <a:buAutoNum type="arabicPeriod"/>
            </a:pPr>
            <a:r>
              <a:rPr lang="en-GB" sz="3600" dirty="0"/>
              <a:t>Ad hoc: </a:t>
            </a:r>
            <a:r>
              <a:rPr lang="en-GB" sz="2800" dirty="0">
                <a:solidFill>
                  <a:schemeClr val="accent6">
                    <a:lumMod val="50000"/>
                  </a:schemeClr>
                </a:solidFill>
              </a:rPr>
              <a:t>Nipping problems in the bud. </a:t>
            </a:r>
          </a:p>
        </p:txBody>
      </p:sp>
      <p:pic>
        <p:nvPicPr>
          <p:cNvPr id="7" name="Graphic 6" descr="Broken Heart outline">
            <a:extLst>
              <a:ext uri="{FF2B5EF4-FFF2-40B4-BE49-F238E27FC236}">
                <a16:creationId xmlns:a16="http://schemas.microsoft.com/office/drawing/2014/main" id="{A59FFB32-BC5A-4B9E-BE7A-333EEEBF41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6669" y="2057400"/>
            <a:ext cx="914400" cy="914400"/>
          </a:xfrm>
          <a:prstGeom prst="rect">
            <a:avLst/>
          </a:prstGeom>
        </p:spPr>
      </p:pic>
      <p:pic>
        <p:nvPicPr>
          <p:cNvPr id="11" name="Graphic 10" descr="Devil face outline outline">
            <a:extLst>
              <a:ext uri="{FF2B5EF4-FFF2-40B4-BE49-F238E27FC236}">
                <a16:creationId xmlns:a16="http://schemas.microsoft.com/office/drawing/2014/main" id="{D41ACB5B-BEBC-4302-8A58-1A8414A25D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36669" y="3177283"/>
            <a:ext cx="914400" cy="914400"/>
          </a:xfrm>
          <a:prstGeom prst="rect">
            <a:avLst/>
          </a:prstGeom>
        </p:spPr>
      </p:pic>
    </p:spTree>
    <p:extLst>
      <p:ext uri="{BB962C8B-B14F-4D97-AF65-F5344CB8AC3E}">
        <p14:creationId xmlns:p14="http://schemas.microsoft.com/office/powerpoint/2010/main" val="1679926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D. Formulate Team agreement</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13</a:t>
            </a:fld>
            <a:endParaRPr lang="en-US"/>
          </a:p>
        </p:txBody>
      </p:sp>
      <p:sp>
        <p:nvSpPr>
          <p:cNvPr id="5" name="TextBox 4">
            <a:extLst>
              <a:ext uri="{FF2B5EF4-FFF2-40B4-BE49-F238E27FC236}">
                <a16:creationId xmlns:a16="http://schemas.microsoft.com/office/drawing/2014/main" id="{7C60F003-046C-4A8A-AEE9-19B3D6EF9991}"/>
              </a:ext>
            </a:extLst>
          </p:cNvPr>
          <p:cNvSpPr txBox="1"/>
          <p:nvPr/>
        </p:nvSpPr>
        <p:spPr>
          <a:xfrm>
            <a:off x="1265583" y="1806793"/>
            <a:ext cx="8936879" cy="4154984"/>
          </a:xfrm>
          <a:prstGeom prst="rect">
            <a:avLst/>
          </a:prstGeom>
          <a:noFill/>
        </p:spPr>
        <p:txBody>
          <a:bodyPr wrap="square" rtlCol="0">
            <a:spAutoFit/>
          </a:bodyPr>
          <a:lstStyle/>
          <a:p>
            <a:r>
              <a:rPr lang="en-GB" sz="3600" u="sng" dirty="0"/>
              <a:t>Instructions:</a:t>
            </a:r>
          </a:p>
          <a:p>
            <a:endParaRPr lang="en-GB" sz="3600" u="sng" dirty="0"/>
          </a:p>
          <a:p>
            <a:pPr marL="742950" indent="-742950">
              <a:buAutoNum type="arabicPeriod"/>
            </a:pPr>
            <a:r>
              <a:rPr lang="en-GB" sz="3200" b="1" dirty="0">
                <a:highlight>
                  <a:srgbClr val="FFFF00"/>
                </a:highlight>
              </a:rPr>
              <a:t>YOU Choose</a:t>
            </a:r>
          </a:p>
          <a:p>
            <a:pPr marL="1200150" lvl="1" indent="-742950">
              <a:buFont typeface="+mj-lt"/>
              <a:buAutoNum type="alphaLcPeriod"/>
            </a:pPr>
            <a:r>
              <a:rPr lang="en-GB" sz="3200" dirty="0"/>
              <a:t>Activity: further enhance (</a:t>
            </a:r>
            <a:r>
              <a:rPr lang="en-GB" sz="3200" dirty="0">
                <a:highlight>
                  <a:srgbClr val="FFFF00"/>
                </a:highlight>
              </a:rPr>
              <a:t>scenarios) </a:t>
            </a:r>
            <a:r>
              <a:rPr lang="en-GB" sz="3200" dirty="0"/>
              <a:t>or;</a:t>
            </a:r>
          </a:p>
          <a:p>
            <a:pPr marL="1200150" lvl="1" indent="-742950">
              <a:buFont typeface="+mj-lt"/>
              <a:buAutoNum type="alphaLcPeriod"/>
            </a:pPr>
            <a:r>
              <a:rPr lang="en-GB" sz="3200" dirty="0"/>
              <a:t>start compiling your team agreement: </a:t>
            </a:r>
          </a:p>
          <a:p>
            <a:pPr marL="1771650" lvl="2" indent="-857250">
              <a:buFont typeface="+mj-lt"/>
              <a:buAutoNum type="romanLcPeriod"/>
            </a:pPr>
            <a:r>
              <a:rPr lang="en-GB" sz="3200" dirty="0"/>
              <a:t>Template or;</a:t>
            </a:r>
          </a:p>
          <a:p>
            <a:pPr marL="1771650" lvl="2" indent="-857250">
              <a:buFont typeface="+mj-lt"/>
              <a:buAutoNum type="romanLcPeriod"/>
            </a:pPr>
            <a:r>
              <a:rPr lang="en-GB" sz="3200" dirty="0"/>
              <a:t>Own format.</a:t>
            </a:r>
          </a:p>
          <a:p>
            <a:r>
              <a:rPr lang="en-GB" sz="3200" dirty="0"/>
              <a:t> 2.   Save agreement – google docs?</a:t>
            </a:r>
          </a:p>
        </p:txBody>
      </p:sp>
    </p:spTree>
    <p:extLst>
      <p:ext uri="{BB962C8B-B14F-4D97-AF65-F5344CB8AC3E}">
        <p14:creationId xmlns:p14="http://schemas.microsoft.com/office/powerpoint/2010/main" val="18006737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14</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2608406"/>
          </a:xfrm>
          <a:prstGeom prst="rect">
            <a:avLst/>
          </a:prstGeom>
          <a:noFill/>
        </p:spPr>
        <p:txBody>
          <a:bodyPr wrap="square" rtlCol="0">
            <a:spAutoFit/>
          </a:bodyPr>
          <a:lstStyle/>
          <a:p>
            <a:r>
              <a:rPr lang="en-GB" dirty="0"/>
              <a:t>References:</a:t>
            </a:r>
          </a:p>
          <a:p>
            <a:endParaRPr lang="en-GB" dirty="0"/>
          </a:p>
          <a:p>
            <a:r>
              <a:rPr lang="en-US" sz="1050" dirty="0" err="1">
                <a:effectLst/>
                <a:latin typeface="Calibri" panose="020F0502020204030204" pitchFamily="34" charset="0"/>
                <a:ea typeface="Calibri" panose="020F0502020204030204" pitchFamily="34" charset="0"/>
              </a:rPr>
              <a:t>Wellmon</a:t>
            </a:r>
            <a:r>
              <a:rPr lang="en-US" sz="1050" dirty="0">
                <a:effectLst/>
                <a:latin typeface="Calibri" panose="020F0502020204030204" pitchFamily="34" charset="0"/>
                <a:ea typeface="Calibri" panose="020F0502020204030204" pitchFamily="34" charset="0"/>
              </a:rPr>
              <a:t>, R., </a:t>
            </a:r>
            <a:r>
              <a:rPr lang="en-US" sz="1050" dirty="0" err="1">
                <a:effectLst/>
                <a:latin typeface="Calibri" panose="020F0502020204030204" pitchFamily="34" charset="0"/>
                <a:ea typeface="Calibri" panose="020F0502020204030204" pitchFamily="34" charset="0"/>
              </a:rPr>
              <a:t>Gilin</a:t>
            </a:r>
            <a:r>
              <a:rPr lang="en-US" sz="1050" dirty="0">
                <a:effectLst/>
                <a:latin typeface="Calibri" panose="020F0502020204030204" pitchFamily="34" charset="0"/>
                <a:ea typeface="Calibri" panose="020F0502020204030204" pitchFamily="34" charset="0"/>
              </a:rPr>
              <a:t>, B., Knauss, L., &amp; Linn, M. (2009). The Benefits of </a:t>
            </a:r>
          </a:p>
          <a:p>
            <a:r>
              <a:rPr lang="en-US" sz="1050" dirty="0">
                <a:latin typeface="Calibri" panose="020F0502020204030204" pitchFamily="34" charset="0"/>
                <a:ea typeface="Calibri" panose="020F0502020204030204" pitchFamily="34" charset="0"/>
              </a:rPr>
              <a:t>	</a:t>
            </a:r>
            <a:r>
              <a:rPr lang="en-US" sz="1050" dirty="0">
                <a:effectLst/>
                <a:latin typeface="Calibri" panose="020F0502020204030204" pitchFamily="34" charset="0"/>
                <a:ea typeface="Calibri" panose="020F0502020204030204" pitchFamily="34" charset="0"/>
              </a:rPr>
              <a:t>an Interdisciplinary Collaborative  Learning 	Experience: The Student 	Perspective on Outcomes. </a:t>
            </a:r>
            <a:r>
              <a:rPr lang="en-US" sz="1050" i="1" dirty="0">
                <a:effectLst/>
                <a:latin typeface="Calibri" panose="020F0502020204030204" pitchFamily="34" charset="0"/>
                <a:ea typeface="Calibri" panose="020F0502020204030204" pitchFamily="34" charset="0"/>
              </a:rPr>
              <a:t>The International Journal of 	the 	Interdisciplinary Social Sciences, 4</a:t>
            </a:r>
            <a:r>
              <a:rPr lang="en-US" sz="1050" dirty="0">
                <a:effectLst/>
                <a:latin typeface="Calibri" panose="020F0502020204030204" pitchFamily="34" charset="0"/>
                <a:ea typeface="Calibri" panose="020F0502020204030204" pitchFamily="34" charset="0"/>
              </a:rPr>
              <a:t>, 15-28. doi:10.18848/1833-	1882/CGP/v04i08/52973</a:t>
            </a:r>
            <a:endParaRPr lang="en-GB" sz="1050" dirty="0">
              <a:effectLst/>
              <a:latin typeface="Calibri" panose="020F0502020204030204" pitchFamily="34" charset="0"/>
              <a:ea typeface="Calibri" panose="020F0502020204030204" pitchFamily="34" charset="0"/>
            </a:endParaRPr>
          </a:p>
          <a:p>
            <a:endParaRPr lang="en-GB" dirty="0"/>
          </a:p>
          <a:p>
            <a:r>
              <a:rPr lang="en-US" sz="1050" dirty="0">
                <a:latin typeface="Calibri" panose="020F0502020204030204" pitchFamily="34" charset="0"/>
              </a:rPr>
              <a:t>O’Neill, T. A. (2020). </a:t>
            </a:r>
            <a:r>
              <a:rPr lang="en-US" sz="1050" dirty="0" err="1">
                <a:latin typeface="Calibri" panose="020F0502020204030204" pitchFamily="34" charset="0"/>
              </a:rPr>
              <a:t>ITPmetrics</a:t>
            </a:r>
            <a:r>
              <a:rPr lang="en-US" sz="1050" dirty="0">
                <a:latin typeface="Calibri" panose="020F0502020204030204" pitchFamily="34" charset="0"/>
              </a:rPr>
              <a:t> white paper. Retrieved from https://www.itpmetrics.com/ </a:t>
            </a:r>
          </a:p>
          <a:p>
            <a:r>
              <a:rPr lang="en-US" sz="1050" dirty="0">
                <a:latin typeface="Calibri" panose="020F0502020204030204" pitchFamily="34" charset="0"/>
              </a:rPr>
              <a:t>	on 11 August 2021.</a:t>
            </a:r>
            <a:endParaRPr lang="en-GB" sz="1050" dirty="0">
              <a:latin typeface="Calibri" panose="020F0502020204030204" pitchFamily="34" charset="0"/>
            </a:endParaRPr>
          </a:p>
          <a:p>
            <a:endParaRPr lang="en-GB" dirty="0"/>
          </a:p>
          <a:p>
            <a:endParaRPr lang="en-GB" dirty="0"/>
          </a:p>
        </p:txBody>
      </p:sp>
    </p:spTree>
    <p:extLst>
      <p:ext uri="{BB962C8B-B14F-4D97-AF65-F5344CB8AC3E}">
        <p14:creationId xmlns:p14="http://schemas.microsoft.com/office/powerpoint/2010/main" val="3090661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65126"/>
            <a:ext cx="10515600" cy="793824"/>
          </a:xfrm>
          <a:solidFill>
            <a:schemeClr val="bg1">
              <a:lumMod val="95000"/>
            </a:schemeClr>
          </a:solidFill>
        </p:spPr>
        <p:txBody>
          <a:bodyPr/>
          <a:lstStyle/>
          <a:p>
            <a:r>
              <a:rPr lang="en-GB" dirty="0"/>
              <a:t>Aims for today: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2456120" y="1775637"/>
            <a:ext cx="9505507" cy="3244478"/>
          </a:xfrm>
          <a:prstGeom prst="rect">
            <a:avLst/>
          </a:prstGeom>
          <a:noFill/>
        </p:spPr>
        <p:txBody>
          <a:bodyPr wrap="square" rtlCol="0">
            <a:spAutoFit/>
          </a:bodyPr>
          <a:lstStyle/>
          <a:p>
            <a:pPr>
              <a:lnSpc>
                <a:spcPct val="150000"/>
              </a:lnSpc>
            </a:pPr>
            <a:r>
              <a:rPr lang="en-GB" sz="3200" i="1" u="sng" dirty="0"/>
              <a:t>By the end of this session, students are able to:</a:t>
            </a:r>
          </a:p>
          <a:p>
            <a:pPr>
              <a:lnSpc>
                <a:spcPct val="150000"/>
              </a:lnSpc>
            </a:pPr>
            <a:endParaRPr lang="en-GB" sz="1200" i="1" u="sng" dirty="0"/>
          </a:p>
          <a:p>
            <a:pPr marL="342900" lvl="0" indent="-342900">
              <a:lnSpc>
                <a:spcPct val="150000"/>
              </a:lnSpc>
              <a:buFont typeface="+mj-lt"/>
              <a:buAutoNum type="arabicPeriod"/>
            </a:pPr>
            <a:r>
              <a:rPr lang="en-GB"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200" dirty="0">
                <a:effectLst/>
                <a:latin typeface="Calibri" panose="020F0502020204030204" pitchFamily="34" charset="0"/>
                <a:ea typeface="Calibri" panose="020F0502020204030204" pitchFamily="34" charset="0"/>
                <a:cs typeface="Times New Roman" panose="02020603050405020304" pitchFamily="18" charset="0"/>
              </a:rPr>
              <a:t>…</a:t>
            </a:r>
            <a:r>
              <a:rPr lang="en-US" sz="3200" b="1" dirty="0">
                <a:effectLst/>
                <a:latin typeface="Calibri" panose="020F0502020204030204" pitchFamily="34" charset="0"/>
                <a:ea typeface="Calibri" panose="020F0502020204030204" pitchFamily="34" charset="0"/>
                <a:cs typeface="Times New Roman" panose="02020603050405020304" pitchFamily="18" charset="0"/>
              </a:rPr>
              <a:t>reach consensus </a:t>
            </a:r>
            <a:r>
              <a:rPr lang="en-US" sz="3200" dirty="0">
                <a:effectLst/>
                <a:latin typeface="Calibri" panose="020F0502020204030204" pitchFamily="34" charset="0"/>
                <a:ea typeface="Calibri" panose="020F0502020204030204" pitchFamily="34" charset="0"/>
                <a:cs typeface="Times New Roman" panose="02020603050405020304" pitchFamily="18" charset="0"/>
              </a:rPr>
              <a:t>on quality of work, behavioural norms, organization and any other relevant points.</a:t>
            </a:r>
          </a:p>
          <a:p>
            <a:pPr marL="342900" lvl="0" indent="-342900">
              <a:lnSpc>
                <a:spcPct val="150000"/>
              </a:lnSpc>
              <a:buFont typeface="+mj-lt"/>
              <a:buAutoNum type="arabicPeriod"/>
            </a:pPr>
            <a:r>
              <a:rPr lang="en-US" sz="3200" dirty="0">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a:effectLst/>
                <a:latin typeface="Calibri" panose="020F0502020204030204" pitchFamily="34" charset="0"/>
                <a:ea typeface="Calibri" panose="020F0502020204030204" pitchFamily="34" charset="0"/>
                <a:cs typeface="Times New Roman" panose="02020603050405020304" pitchFamily="18" charset="0"/>
              </a:rPr>
              <a:t>draw up </a:t>
            </a:r>
            <a:r>
              <a:rPr lang="en-US" sz="3200" dirty="0">
                <a:effectLst/>
                <a:latin typeface="Calibri" panose="020F0502020204030204" pitchFamily="34" charset="0"/>
                <a:ea typeface="Calibri" panose="020F0502020204030204" pitchFamily="34" charset="0"/>
                <a:cs typeface="Times New Roman" panose="02020603050405020304" pitchFamily="18" charset="0"/>
              </a:rPr>
              <a:t>a formal agreement on the above points. </a:t>
            </a:r>
            <a:endParaRPr lang="en-GB" sz="4800" i="1" dirty="0"/>
          </a:p>
        </p:txBody>
      </p:sp>
    </p:spTree>
    <p:extLst>
      <p:ext uri="{BB962C8B-B14F-4D97-AF65-F5344CB8AC3E}">
        <p14:creationId xmlns:p14="http://schemas.microsoft.com/office/powerpoint/2010/main" val="911094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Interdisciplinary teamwork</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825625"/>
            <a:ext cx="5905779" cy="4351338"/>
          </a:xfrm>
          <a:prstGeom prst="rect">
            <a:avLst/>
          </a:prstGeom>
          <a:solidFill>
            <a:schemeClr val="bg1"/>
          </a:solidFill>
        </p:spPr>
        <p:txBody>
          <a:bodyPr rtlCol="0">
            <a:normAutofit/>
          </a:bodyPr>
          <a:lstStyle/>
          <a:p>
            <a:pPr marL="285750" indent="-228564" defTabSz="914256">
              <a:lnSpc>
                <a:spcPct val="90000"/>
              </a:lnSpc>
              <a:spcAft>
                <a:spcPts val="600"/>
              </a:spcAft>
              <a:buFont typeface="Arial" panose="020B0604020202020204" pitchFamily="34" charset="0"/>
              <a:buChar char="•"/>
            </a:pPr>
            <a:r>
              <a:rPr lang="en-US" sz="3200" b="1" dirty="0"/>
              <a:t>Benefits</a:t>
            </a:r>
            <a:r>
              <a:rPr lang="en-US" sz="3200" dirty="0"/>
              <a:t> of Interdisciplinary or Multidisciplinary teamwork.</a:t>
            </a:r>
          </a:p>
        </p:txBody>
      </p:sp>
      <p:pic>
        <p:nvPicPr>
          <p:cNvPr id="7" name="Graphic 6" descr="Connections outline">
            <a:extLst>
              <a:ext uri="{FF2B5EF4-FFF2-40B4-BE49-F238E27FC236}">
                <a16:creationId xmlns:a16="http://schemas.microsoft.com/office/drawing/2014/main" id="{A01DF8EC-131A-4582-8010-1268A57A38C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14714" y="1825625"/>
            <a:ext cx="4351338" cy="4351338"/>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3</a:t>
            </a:fld>
            <a:endParaRPr lang="en-US"/>
          </a:p>
        </p:txBody>
      </p:sp>
    </p:spTree>
    <p:extLst>
      <p:ext uri="{BB962C8B-B14F-4D97-AF65-F5344CB8AC3E}">
        <p14:creationId xmlns:p14="http://schemas.microsoft.com/office/powerpoint/2010/main" val="540811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Interdisciplinary teamwork</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825625"/>
            <a:ext cx="6193456" cy="4351338"/>
          </a:xfrm>
          <a:prstGeom prst="rect">
            <a:avLst/>
          </a:prstGeom>
          <a:solidFill>
            <a:schemeClr val="bg1"/>
          </a:solidFill>
        </p:spPr>
        <p:txBody>
          <a:bodyPr rtlCol="0">
            <a:normAutofit/>
          </a:bodyPr>
          <a:lstStyle/>
          <a:p>
            <a:pPr marL="285750" indent="-228564" defTabSz="914256">
              <a:lnSpc>
                <a:spcPct val="90000"/>
              </a:lnSpc>
              <a:spcAft>
                <a:spcPts val="600"/>
              </a:spcAft>
              <a:buFont typeface="Arial" panose="020B0604020202020204" pitchFamily="34" charset="0"/>
              <a:buChar char="•"/>
            </a:pPr>
            <a:r>
              <a:rPr lang="en-US" sz="3200" b="1" dirty="0"/>
              <a:t>Challenges</a:t>
            </a:r>
            <a:r>
              <a:rPr lang="en-US" sz="3200" dirty="0"/>
              <a:t> of Interdisciplinary or Multidisciplinary teamwork.</a:t>
            </a:r>
          </a:p>
        </p:txBody>
      </p:sp>
      <p:pic>
        <p:nvPicPr>
          <p:cNvPr id="7" name="Graphic 6" descr="Connections outline">
            <a:extLst>
              <a:ext uri="{FF2B5EF4-FFF2-40B4-BE49-F238E27FC236}">
                <a16:creationId xmlns:a16="http://schemas.microsoft.com/office/drawing/2014/main" id="{A01DF8EC-131A-4582-8010-1268A57A38C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14714" y="1825625"/>
            <a:ext cx="4351338" cy="4351338"/>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4</a:t>
            </a:fld>
            <a:endParaRPr lang="en-US"/>
          </a:p>
        </p:txBody>
      </p:sp>
    </p:spTree>
    <p:extLst>
      <p:ext uri="{BB962C8B-B14F-4D97-AF65-F5344CB8AC3E}">
        <p14:creationId xmlns:p14="http://schemas.microsoft.com/office/powerpoint/2010/main" val="1290374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Interdisciplinary teamwork</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1825625"/>
            <a:ext cx="9851056" cy="4351338"/>
          </a:xfrm>
          <a:prstGeom prst="rect">
            <a:avLst/>
          </a:prstGeom>
          <a:solidFill>
            <a:schemeClr val="bg1"/>
          </a:solidFill>
        </p:spPr>
        <p:txBody>
          <a:bodyPr rtlCol="0">
            <a:normAutofit/>
          </a:bodyPr>
          <a:lstStyle/>
          <a:p>
            <a:pPr marL="57186" defTabSz="914256">
              <a:lnSpc>
                <a:spcPct val="90000"/>
              </a:lnSpc>
              <a:spcAft>
                <a:spcPts val="600"/>
              </a:spcAft>
            </a:pPr>
            <a:r>
              <a:rPr lang="en-US" sz="3200" b="1" dirty="0"/>
              <a:t>Challenges in Teamwork (Project)</a:t>
            </a:r>
          </a:p>
          <a:p>
            <a:pPr marL="57186" defTabSz="914256">
              <a:lnSpc>
                <a:spcPct val="90000"/>
              </a:lnSpc>
              <a:spcAft>
                <a:spcPts val="600"/>
              </a:spcAft>
            </a:pPr>
            <a:endParaRPr lang="en-US" sz="3200" b="1" dirty="0"/>
          </a:p>
          <a:p>
            <a:pPr marL="57186" defTabSz="914256">
              <a:lnSpc>
                <a:spcPct val="90000"/>
              </a:lnSpc>
              <a:spcAft>
                <a:spcPts val="600"/>
              </a:spcAft>
            </a:pPr>
            <a:endParaRPr lang="en-US" sz="3200" b="1" dirty="0"/>
          </a:p>
          <a:p>
            <a:pPr marL="285750" indent="-228564"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5</a:t>
            </a:fld>
            <a:endParaRPr lang="en-US"/>
          </a:p>
        </p:txBody>
      </p:sp>
      <p:graphicFrame>
        <p:nvGraphicFramePr>
          <p:cNvPr id="4" name="Table 5">
            <a:extLst>
              <a:ext uri="{FF2B5EF4-FFF2-40B4-BE49-F238E27FC236}">
                <a16:creationId xmlns:a16="http://schemas.microsoft.com/office/drawing/2014/main" id="{11283605-286D-487D-BA63-8F67AAF58891}"/>
              </a:ext>
            </a:extLst>
          </p:cNvPr>
          <p:cNvGraphicFramePr>
            <a:graphicFrameLocks noGrp="1"/>
          </p:cNvGraphicFramePr>
          <p:nvPr>
            <p:extLst>
              <p:ext uri="{D42A27DB-BD31-4B8C-83A1-F6EECF244321}">
                <p14:modId xmlns:p14="http://schemas.microsoft.com/office/powerpoint/2010/main" val="1914773960"/>
              </p:ext>
            </p:extLst>
          </p:nvPr>
        </p:nvGraphicFramePr>
        <p:xfrm>
          <a:off x="1265581" y="2856691"/>
          <a:ext cx="10515602" cy="3320098"/>
        </p:xfrm>
        <a:graphic>
          <a:graphicData uri="http://schemas.openxmlformats.org/drawingml/2006/table">
            <a:tbl>
              <a:tblPr firstRow="1" bandRow="1">
                <a:tableStyleId>{5940675A-B579-460E-94D1-54222C63F5DA}</a:tableStyleId>
              </a:tblPr>
              <a:tblGrid>
                <a:gridCol w="5257801">
                  <a:extLst>
                    <a:ext uri="{9D8B030D-6E8A-4147-A177-3AD203B41FA5}">
                      <a16:colId xmlns:a16="http://schemas.microsoft.com/office/drawing/2014/main" val="393463678"/>
                    </a:ext>
                  </a:extLst>
                </a:gridCol>
                <a:gridCol w="5257801">
                  <a:extLst>
                    <a:ext uri="{9D8B030D-6E8A-4147-A177-3AD203B41FA5}">
                      <a16:colId xmlns:a16="http://schemas.microsoft.com/office/drawing/2014/main" val="3363129911"/>
                    </a:ext>
                  </a:extLst>
                </a:gridCol>
              </a:tblGrid>
              <a:tr h="482410">
                <a:tc>
                  <a:txBody>
                    <a:bodyPr/>
                    <a:lstStyle/>
                    <a:p>
                      <a:pPr algn="ctr"/>
                      <a:r>
                        <a:rPr lang="en-GB" b="1" dirty="0"/>
                        <a:t>Interdisciplinary</a:t>
                      </a:r>
                    </a:p>
                  </a:txBody>
                  <a:tcPr>
                    <a:solidFill>
                      <a:schemeClr val="accent6">
                        <a:lumMod val="20000"/>
                        <a:lumOff val="80000"/>
                      </a:schemeClr>
                    </a:solidFill>
                  </a:tcPr>
                </a:tc>
                <a:tc>
                  <a:txBody>
                    <a:bodyPr/>
                    <a:lstStyle/>
                    <a:p>
                      <a:pPr algn="ctr"/>
                      <a:r>
                        <a:rPr lang="en-GB" b="1" dirty="0"/>
                        <a:t>Generic</a:t>
                      </a:r>
                    </a:p>
                  </a:txBody>
                  <a:tcPr>
                    <a:solidFill>
                      <a:schemeClr val="accent6">
                        <a:lumMod val="20000"/>
                        <a:lumOff val="80000"/>
                      </a:schemeClr>
                    </a:solidFill>
                  </a:tcPr>
                </a:tc>
                <a:extLst>
                  <a:ext uri="{0D108BD9-81ED-4DB2-BD59-A6C34878D82A}">
                    <a16:rowId xmlns:a16="http://schemas.microsoft.com/office/drawing/2014/main" val="3944127704"/>
                  </a:ext>
                </a:extLst>
              </a:tr>
              <a:tr h="370840">
                <a:tc>
                  <a:txBody>
                    <a:bodyPr/>
                    <a:lstStyle/>
                    <a:p>
                      <a:pPr>
                        <a:lnSpc>
                          <a:spcPct val="200000"/>
                        </a:lnSpc>
                      </a:pPr>
                      <a:r>
                        <a:rPr lang="en-GB" sz="2400" dirty="0"/>
                        <a:t>Making </a:t>
                      </a:r>
                      <a:r>
                        <a:rPr lang="en-GB" sz="2400" b="1" dirty="0"/>
                        <a:t>decisions</a:t>
                      </a:r>
                    </a:p>
                  </a:txBody>
                  <a:tcPr/>
                </a:tc>
                <a:tc>
                  <a:txBody>
                    <a:bodyPr/>
                    <a:lstStyle/>
                    <a:p>
                      <a:pPr>
                        <a:lnSpc>
                          <a:spcPct val="200000"/>
                        </a:lnSpc>
                      </a:pPr>
                      <a:r>
                        <a:rPr lang="en-GB" sz="2400" dirty="0"/>
                        <a:t>Communication issues</a:t>
                      </a:r>
                    </a:p>
                  </a:txBody>
                  <a:tcPr/>
                </a:tc>
                <a:extLst>
                  <a:ext uri="{0D108BD9-81ED-4DB2-BD59-A6C34878D82A}">
                    <a16:rowId xmlns:a16="http://schemas.microsoft.com/office/drawing/2014/main" val="3857952752"/>
                  </a:ext>
                </a:extLst>
              </a:tr>
              <a:tr h="370840">
                <a:tc>
                  <a:txBody>
                    <a:bodyPr/>
                    <a:lstStyle/>
                    <a:p>
                      <a:pPr>
                        <a:lnSpc>
                          <a:spcPct val="200000"/>
                        </a:lnSpc>
                      </a:pPr>
                      <a:r>
                        <a:rPr lang="en-GB" sz="2400" dirty="0"/>
                        <a:t>Leadership &amp; dividing tasks</a:t>
                      </a:r>
                    </a:p>
                  </a:txBody>
                  <a:tcPr/>
                </a:tc>
                <a:tc>
                  <a:txBody>
                    <a:bodyPr/>
                    <a:lstStyle/>
                    <a:p>
                      <a:pPr>
                        <a:lnSpc>
                          <a:spcPct val="200000"/>
                        </a:lnSpc>
                      </a:pPr>
                      <a:r>
                        <a:rPr lang="en-GB" sz="2400" dirty="0"/>
                        <a:t>Conflict</a:t>
                      </a:r>
                    </a:p>
                  </a:txBody>
                  <a:tcPr/>
                </a:tc>
                <a:extLst>
                  <a:ext uri="{0D108BD9-81ED-4DB2-BD59-A6C34878D82A}">
                    <a16:rowId xmlns:a16="http://schemas.microsoft.com/office/drawing/2014/main" val="3233050727"/>
                  </a:ext>
                </a:extLst>
              </a:tr>
              <a:tr h="370840">
                <a:tc>
                  <a:txBody>
                    <a:bodyPr/>
                    <a:lstStyle/>
                    <a:p>
                      <a:pPr>
                        <a:lnSpc>
                          <a:spcPct val="200000"/>
                        </a:lnSpc>
                      </a:pPr>
                      <a:r>
                        <a:rPr lang="en-GB" sz="2400" dirty="0"/>
                        <a:t>Levels of </a:t>
                      </a:r>
                      <a:r>
                        <a:rPr lang="en-GB" sz="2400" b="1" dirty="0"/>
                        <a:t>integration</a:t>
                      </a:r>
                    </a:p>
                  </a:txBody>
                  <a:tcPr/>
                </a:tc>
                <a:tc>
                  <a:txBody>
                    <a:bodyPr/>
                    <a:lstStyle/>
                    <a:p>
                      <a:pPr>
                        <a:lnSpc>
                          <a:spcPct val="200000"/>
                        </a:lnSpc>
                      </a:pPr>
                      <a:r>
                        <a:rPr lang="en-GB" sz="2400" dirty="0"/>
                        <a:t>Free riding</a:t>
                      </a:r>
                    </a:p>
                  </a:txBody>
                  <a:tcPr/>
                </a:tc>
                <a:extLst>
                  <a:ext uri="{0D108BD9-81ED-4DB2-BD59-A6C34878D82A}">
                    <a16:rowId xmlns:a16="http://schemas.microsoft.com/office/drawing/2014/main" val="3039535552"/>
                  </a:ext>
                </a:extLst>
              </a:tr>
              <a:tr h="370840">
                <a:tc>
                  <a:txBody>
                    <a:bodyPr/>
                    <a:lstStyle/>
                    <a:p>
                      <a:pPr marL="0" marR="0" lvl="0" indent="0" algn="l" defTabSz="914256" rtl="0" eaLnBrk="1" fontAlgn="auto" latinLnBrk="0" hangingPunct="1">
                        <a:lnSpc>
                          <a:spcPct val="200000"/>
                        </a:lnSpc>
                        <a:spcBef>
                          <a:spcPts val="0"/>
                        </a:spcBef>
                        <a:spcAft>
                          <a:spcPts val="0"/>
                        </a:spcAft>
                        <a:buClrTx/>
                        <a:buSzTx/>
                        <a:buFontTx/>
                        <a:buNone/>
                        <a:tabLst/>
                        <a:defRPr/>
                      </a:pPr>
                      <a:r>
                        <a:rPr lang="en-GB" sz="2400" dirty="0"/>
                        <a:t>Taking perspectives (</a:t>
                      </a:r>
                      <a:r>
                        <a:rPr lang="en-GB" sz="2400" b="1" dirty="0"/>
                        <a:t>appreciation</a:t>
                      </a:r>
                      <a:r>
                        <a:rPr lang="en-GB" sz="2400" dirty="0"/>
                        <a:t>)</a:t>
                      </a:r>
                    </a:p>
                  </a:txBody>
                  <a:tcPr/>
                </a:tc>
                <a:tc>
                  <a:txBody>
                    <a:bodyPr/>
                    <a:lstStyle/>
                    <a:p>
                      <a:pPr>
                        <a:lnSpc>
                          <a:spcPct val="200000"/>
                        </a:lnSpc>
                      </a:pPr>
                      <a:endParaRPr lang="en-GB" sz="2400" dirty="0"/>
                    </a:p>
                  </a:txBody>
                  <a:tcPr/>
                </a:tc>
                <a:extLst>
                  <a:ext uri="{0D108BD9-81ED-4DB2-BD59-A6C34878D82A}">
                    <a16:rowId xmlns:a16="http://schemas.microsoft.com/office/drawing/2014/main" val="2515856618"/>
                  </a:ext>
                </a:extLst>
              </a:tr>
            </a:tbl>
          </a:graphicData>
        </a:graphic>
      </p:graphicFrame>
    </p:spTree>
    <p:extLst>
      <p:ext uri="{BB962C8B-B14F-4D97-AF65-F5344CB8AC3E}">
        <p14:creationId xmlns:p14="http://schemas.microsoft.com/office/powerpoint/2010/main" val="1582596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83695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A. Interdisciplinary teamwork</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2" y="2302505"/>
            <a:ext cx="4261761" cy="3884732"/>
          </a:xfrm>
          <a:prstGeom prst="rect">
            <a:avLst/>
          </a:prstGeom>
          <a:solidFill>
            <a:schemeClr val="bg1"/>
          </a:solidFill>
        </p:spPr>
        <p:txBody>
          <a:bodyPr rtlCol="0">
            <a:normAutofit/>
          </a:bodyPr>
          <a:lstStyle/>
          <a:p>
            <a:pPr marL="57186" defTabSz="914256">
              <a:lnSpc>
                <a:spcPct val="90000"/>
              </a:lnSpc>
              <a:spcAft>
                <a:spcPts val="600"/>
              </a:spcAft>
            </a:pPr>
            <a:endParaRPr lang="en-US" sz="3200" b="1" dirty="0"/>
          </a:p>
          <a:p>
            <a:pPr marL="514386" indent="-457200" defTabSz="914256">
              <a:lnSpc>
                <a:spcPct val="150000"/>
              </a:lnSpc>
              <a:spcAft>
                <a:spcPts val="600"/>
              </a:spcAft>
              <a:buFont typeface="Arial" panose="020B0604020202020204" pitchFamily="34" charset="0"/>
              <a:buChar char="•"/>
            </a:pPr>
            <a:r>
              <a:rPr lang="en-US" sz="2800" dirty="0"/>
              <a:t>Open attitude</a:t>
            </a:r>
          </a:p>
          <a:p>
            <a:pPr marL="514386" indent="-457200" defTabSz="914256">
              <a:lnSpc>
                <a:spcPct val="150000"/>
              </a:lnSpc>
              <a:spcAft>
                <a:spcPts val="600"/>
              </a:spcAft>
              <a:buFont typeface="Arial" panose="020B0604020202020204" pitchFamily="34" charset="0"/>
              <a:buChar char="•"/>
            </a:pPr>
            <a:r>
              <a:rPr lang="en-US" sz="2800" dirty="0"/>
              <a:t>Diligent work ethic</a:t>
            </a:r>
          </a:p>
          <a:p>
            <a:pPr marL="514386" indent="-457200" defTabSz="914256">
              <a:lnSpc>
                <a:spcPct val="150000"/>
              </a:lnSpc>
              <a:spcAft>
                <a:spcPts val="600"/>
              </a:spcAft>
              <a:buFont typeface="Arial" panose="020B0604020202020204" pitchFamily="34" charset="0"/>
              <a:buChar char="•"/>
            </a:pPr>
            <a:r>
              <a:rPr lang="en-US" sz="2800" dirty="0"/>
              <a:t>Knowledge &amp; skills</a:t>
            </a:r>
          </a:p>
          <a:p>
            <a:pPr marL="514386" indent="-457200" defTabSz="914256">
              <a:lnSpc>
                <a:spcPct val="150000"/>
              </a:lnSpc>
              <a:spcAft>
                <a:spcPts val="600"/>
              </a:spcAft>
              <a:buFont typeface="Arial" panose="020B0604020202020204" pitchFamily="34" charset="0"/>
              <a:buChar char="•"/>
            </a:pPr>
            <a:r>
              <a:rPr lang="en-US" sz="2800" dirty="0"/>
              <a:t>Reflect often</a:t>
            </a:r>
          </a:p>
          <a:p>
            <a:pPr marL="57186" defTabSz="914256">
              <a:lnSpc>
                <a:spcPct val="90000"/>
              </a:lnSpc>
              <a:spcAft>
                <a:spcPts val="600"/>
              </a:spcAft>
            </a:pPr>
            <a:endParaRPr lang="en-US" sz="3200" b="1" dirty="0"/>
          </a:p>
          <a:p>
            <a:pPr marL="57186" defTabSz="914256">
              <a:lnSpc>
                <a:spcPct val="90000"/>
              </a:lnSpc>
              <a:spcAft>
                <a:spcPts val="600"/>
              </a:spcAft>
            </a:pPr>
            <a:endParaRPr lang="en-US" sz="3200" b="1" dirty="0"/>
          </a:p>
          <a:p>
            <a:pPr marL="57186" defTabSz="914256">
              <a:lnSpc>
                <a:spcPct val="90000"/>
              </a:lnSpc>
              <a:spcAft>
                <a:spcPts val="600"/>
              </a:spcAft>
            </a:pPr>
            <a:endParaRPr lang="en-US" sz="3200" b="1" dirty="0"/>
          </a:p>
          <a:p>
            <a:pPr marL="285750" indent="-228564" defTabSz="914256">
              <a:lnSpc>
                <a:spcPct val="90000"/>
              </a:lnSpc>
              <a:spcAft>
                <a:spcPts val="600"/>
              </a:spcAft>
              <a:buFont typeface="Arial" panose="020B0604020202020204" pitchFamily="34" charset="0"/>
              <a:buChar char="•"/>
            </a:pPr>
            <a:endParaRPr lang="en-US" sz="32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6</a:t>
            </a:fld>
            <a:endParaRPr lang="en-US"/>
          </a:p>
        </p:txBody>
      </p:sp>
      <p:pic>
        <p:nvPicPr>
          <p:cNvPr id="7" name="Picture 6" descr="Long exposure of lights on the road between the mountains and the starry night sky">
            <a:extLst>
              <a:ext uri="{FF2B5EF4-FFF2-40B4-BE49-F238E27FC236}">
                <a16:creationId xmlns:a16="http://schemas.microsoft.com/office/drawing/2014/main" id="{3FC3B55C-5586-4350-A79A-05E702E9CA6E}"/>
              </a:ext>
            </a:extLst>
          </p:cNvPr>
          <p:cNvPicPr>
            <a:picLocks noChangeAspect="1"/>
          </p:cNvPicPr>
          <p:nvPr/>
        </p:nvPicPr>
        <p:blipFill rotWithShape="1">
          <a:blip r:embed="rId3"/>
          <a:srcRect t="7752"/>
          <a:stretch/>
        </p:blipFill>
        <p:spPr>
          <a:xfrm>
            <a:off x="5719505" y="2292231"/>
            <a:ext cx="6061678" cy="3731714"/>
          </a:xfrm>
          <a:prstGeom prst="rect">
            <a:avLst/>
          </a:prstGeom>
        </p:spPr>
      </p:pic>
      <p:sp>
        <p:nvSpPr>
          <p:cNvPr id="8" name="TextBox 7">
            <a:extLst>
              <a:ext uri="{FF2B5EF4-FFF2-40B4-BE49-F238E27FC236}">
                <a16:creationId xmlns:a16="http://schemas.microsoft.com/office/drawing/2014/main" id="{B3C44319-D972-4415-9F12-A44449DCF49B}"/>
              </a:ext>
            </a:extLst>
          </p:cNvPr>
          <p:cNvSpPr txBox="1"/>
          <p:nvPr/>
        </p:nvSpPr>
        <p:spPr>
          <a:xfrm>
            <a:off x="1448656" y="1561672"/>
            <a:ext cx="10181690" cy="535531"/>
          </a:xfrm>
          <a:prstGeom prst="rect">
            <a:avLst/>
          </a:prstGeom>
          <a:noFill/>
        </p:spPr>
        <p:txBody>
          <a:bodyPr wrap="square" rtlCol="0">
            <a:spAutoFit/>
          </a:bodyPr>
          <a:lstStyle/>
          <a:p>
            <a:pPr marL="57186" defTabSz="914256">
              <a:lnSpc>
                <a:spcPct val="90000"/>
              </a:lnSpc>
              <a:spcAft>
                <a:spcPts val="600"/>
              </a:spcAft>
            </a:pPr>
            <a:r>
              <a:rPr lang="en-US" sz="3200" b="1" dirty="0"/>
              <a:t>The Process – </a:t>
            </a:r>
            <a:r>
              <a:rPr lang="en-US" sz="3200" b="1" i="1" dirty="0"/>
              <a:t>Your Learning Journey</a:t>
            </a:r>
          </a:p>
        </p:txBody>
      </p:sp>
    </p:spTree>
    <p:extLst>
      <p:ext uri="{BB962C8B-B14F-4D97-AF65-F5344CB8AC3E}">
        <p14:creationId xmlns:p14="http://schemas.microsoft.com/office/powerpoint/2010/main" val="1136469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B. Your past experiences</a:t>
            </a:r>
          </a:p>
        </p:txBody>
      </p:sp>
      <p:sp>
        <p:nvSpPr>
          <p:cNvPr id="5" name="TextBox 4">
            <a:extLst>
              <a:ext uri="{FF2B5EF4-FFF2-40B4-BE49-F238E27FC236}">
                <a16:creationId xmlns:a16="http://schemas.microsoft.com/office/drawing/2014/main" id="{2046B2C4-F3F1-4B28-BE94-E8A0884CE708}"/>
              </a:ext>
            </a:extLst>
          </p:cNvPr>
          <p:cNvSpPr txBox="1"/>
          <p:nvPr/>
        </p:nvSpPr>
        <p:spPr>
          <a:xfrm>
            <a:off x="945397" y="1286359"/>
            <a:ext cx="6695266" cy="4890604"/>
          </a:xfrm>
          <a:prstGeom prst="rect">
            <a:avLst/>
          </a:prstGeom>
          <a:solidFill>
            <a:schemeClr val="bg1"/>
          </a:solidFill>
        </p:spPr>
        <p:txBody>
          <a:bodyPr rtlCol="0">
            <a:normAutofit/>
          </a:bodyPr>
          <a:lstStyle/>
          <a:p>
            <a:pPr defTabSz="914256">
              <a:lnSpc>
                <a:spcPct val="90000"/>
              </a:lnSpc>
              <a:spcAft>
                <a:spcPts val="600"/>
              </a:spcAft>
            </a:pPr>
            <a:r>
              <a:rPr lang="en-US" sz="2799" dirty="0"/>
              <a:t>       </a:t>
            </a:r>
          </a:p>
          <a:p>
            <a:pPr defTabSz="914256">
              <a:lnSpc>
                <a:spcPct val="90000"/>
              </a:lnSpc>
              <a:spcAft>
                <a:spcPts val="600"/>
              </a:spcAft>
            </a:pPr>
            <a:r>
              <a:rPr lang="en-US" sz="3200" u="sng" dirty="0"/>
              <a:t>Team Task</a:t>
            </a:r>
          </a:p>
          <a:p>
            <a:pPr defTabSz="914256">
              <a:lnSpc>
                <a:spcPct val="90000"/>
              </a:lnSpc>
              <a:spcAft>
                <a:spcPts val="600"/>
              </a:spcAft>
            </a:pPr>
            <a:endParaRPr lang="en-US" sz="2799" dirty="0"/>
          </a:p>
          <a:p>
            <a:pPr marL="571536" indent="-514350" defTabSz="914256">
              <a:lnSpc>
                <a:spcPct val="90000"/>
              </a:lnSpc>
              <a:spcAft>
                <a:spcPts val="600"/>
              </a:spcAft>
              <a:buAutoNum type="arabicPeriod"/>
            </a:pPr>
            <a:r>
              <a:rPr lang="en-US" sz="2799" b="1" dirty="0"/>
              <a:t>Great</a:t>
            </a:r>
            <a:r>
              <a:rPr lang="en-US" sz="2799" dirty="0"/>
              <a:t> team experience.</a:t>
            </a:r>
          </a:p>
          <a:p>
            <a:pPr marL="571536" indent="-514350" defTabSz="914256">
              <a:lnSpc>
                <a:spcPct val="90000"/>
              </a:lnSpc>
              <a:spcAft>
                <a:spcPts val="600"/>
              </a:spcAft>
              <a:buAutoNum type="arabicPeriod"/>
            </a:pPr>
            <a:endParaRPr lang="en-US" sz="2799" dirty="0"/>
          </a:p>
          <a:p>
            <a:pPr marL="57186" defTabSz="914256">
              <a:lnSpc>
                <a:spcPct val="90000"/>
              </a:lnSpc>
              <a:spcAft>
                <a:spcPts val="600"/>
              </a:spcAft>
            </a:pPr>
            <a:endParaRPr lang="en-US" sz="2799" dirty="0"/>
          </a:p>
          <a:p>
            <a:pPr marL="57186" defTabSz="914256">
              <a:lnSpc>
                <a:spcPct val="90000"/>
              </a:lnSpc>
              <a:spcAft>
                <a:spcPts val="600"/>
              </a:spcAft>
            </a:pPr>
            <a:r>
              <a:rPr lang="en-US" sz="2799" dirty="0"/>
              <a:t>2.</a:t>
            </a:r>
            <a:r>
              <a:rPr lang="en-US" sz="2799" b="1" dirty="0"/>
              <a:t> Frustrating</a:t>
            </a:r>
            <a:r>
              <a:rPr lang="en-US" sz="2799" dirty="0"/>
              <a:t> team experience</a:t>
            </a:r>
          </a:p>
          <a:p>
            <a:pPr marL="57186" defTabSz="914256">
              <a:lnSpc>
                <a:spcPct val="90000"/>
              </a:lnSpc>
              <a:spcAft>
                <a:spcPts val="600"/>
              </a:spcAft>
            </a:pPr>
            <a:endParaRPr lang="en-US" sz="2799" dirty="0"/>
          </a:p>
          <a:p>
            <a:pPr marL="57186" defTabSz="914256">
              <a:lnSpc>
                <a:spcPct val="90000"/>
              </a:lnSpc>
              <a:spcAft>
                <a:spcPts val="600"/>
              </a:spcAft>
            </a:pPr>
            <a:r>
              <a:rPr lang="en-US" sz="2799" dirty="0"/>
              <a:t> </a:t>
            </a:r>
            <a:endParaRPr lang="en-US" sz="3600" dirty="0">
              <a:solidFill>
                <a:schemeClr val="accent6">
                  <a:lumMod val="50000"/>
                </a:schemeClr>
              </a:solidFill>
            </a:endParaRPr>
          </a:p>
        </p:txBody>
      </p:sp>
      <p:pic>
        <p:nvPicPr>
          <p:cNvPr id="6" name="Picture 5" descr="Group of people">
            <a:extLst>
              <a:ext uri="{FF2B5EF4-FFF2-40B4-BE49-F238E27FC236}">
                <a16:creationId xmlns:a16="http://schemas.microsoft.com/office/drawing/2014/main" id="{D18BCF80-ABEE-4766-9E3F-53B8726A6528}"/>
              </a:ext>
            </a:extLst>
          </p:cNvPr>
          <p:cNvPicPr>
            <a:picLocks noChangeAspect="1"/>
          </p:cNvPicPr>
          <p:nvPr/>
        </p:nvPicPr>
        <p:blipFill rotWithShape="1">
          <a:blip r:embed="rId3"/>
          <a:srcRect l="33868" r="-2" b="-2"/>
          <a:stretch/>
        </p:blipFill>
        <p:spPr>
          <a:xfrm>
            <a:off x="7640663" y="1825625"/>
            <a:ext cx="4140519" cy="4351338"/>
          </a:xfrm>
          <a:prstGeom prst="rect">
            <a:avLst/>
          </a:prstGeom>
          <a:noFill/>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7</a:t>
            </a:fld>
            <a:endParaRPr lang="en-US"/>
          </a:p>
        </p:txBody>
      </p:sp>
      <p:sp>
        <p:nvSpPr>
          <p:cNvPr id="7" name="Star: 5 Points 6">
            <a:extLst>
              <a:ext uri="{FF2B5EF4-FFF2-40B4-BE49-F238E27FC236}">
                <a16:creationId xmlns:a16="http://schemas.microsoft.com/office/drawing/2014/main" id="{D7FBC700-EF69-37BA-A11D-3831BA449DC7}"/>
              </a:ext>
            </a:extLst>
          </p:cNvPr>
          <p:cNvSpPr/>
          <p:nvPr/>
        </p:nvSpPr>
        <p:spPr>
          <a:xfrm>
            <a:off x="2983536" y="1575365"/>
            <a:ext cx="655503" cy="655503"/>
          </a:xfrm>
          <a:prstGeom prst="star5">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76357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b="1" i="0" kern="1200" cap="all" baseline="0" dirty="0">
                <a:latin typeface="Arial Narrow" panose="020B0606020202030204" pitchFamily="34" charset="0"/>
                <a:ea typeface="+mj-ea"/>
                <a:cs typeface="+mj-cs"/>
              </a:rPr>
              <a:t>B. Own experiences</a:t>
            </a:r>
          </a:p>
        </p:txBody>
      </p:sp>
      <p:sp>
        <p:nvSpPr>
          <p:cNvPr id="5" name="TextBox 4">
            <a:extLst>
              <a:ext uri="{FF2B5EF4-FFF2-40B4-BE49-F238E27FC236}">
                <a16:creationId xmlns:a16="http://schemas.microsoft.com/office/drawing/2014/main" id="{2046B2C4-F3F1-4B28-BE94-E8A0884CE708}"/>
              </a:ext>
            </a:extLst>
          </p:cNvPr>
          <p:cNvSpPr txBox="1"/>
          <p:nvPr/>
        </p:nvSpPr>
        <p:spPr>
          <a:xfrm>
            <a:off x="1265583" y="1825625"/>
            <a:ext cx="5453716" cy="4351338"/>
          </a:xfrm>
          <a:prstGeom prst="rect">
            <a:avLst/>
          </a:prstGeom>
          <a:solidFill>
            <a:schemeClr val="bg1"/>
          </a:solidFill>
        </p:spPr>
        <p:txBody>
          <a:bodyPr rtlCol="0">
            <a:normAutofit/>
          </a:bodyPr>
          <a:lstStyle/>
          <a:p>
            <a:pPr marL="57186" defTabSz="914256">
              <a:lnSpc>
                <a:spcPct val="90000"/>
              </a:lnSpc>
              <a:spcAft>
                <a:spcPts val="600"/>
              </a:spcAft>
            </a:pPr>
            <a:r>
              <a:rPr lang="en-US" sz="2799" dirty="0"/>
              <a:t>Take </a:t>
            </a:r>
            <a:r>
              <a:rPr lang="en-US" sz="2799" b="1" dirty="0"/>
              <a:t>3 minutes </a:t>
            </a:r>
            <a:r>
              <a:rPr lang="en-US" sz="2799" dirty="0"/>
              <a:t>to briefly share your experiences with your teammates. </a:t>
            </a:r>
          </a:p>
          <a:p>
            <a:pPr marL="57186" defTabSz="914256">
              <a:lnSpc>
                <a:spcPct val="90000"/>
              </a:lnSpc>
              <a:spcAft>
                <a:spcPts val="600"/>
              </a:spcAft>
            </a:pPr>
            <a:endParaRPr lang="en-US" sz="2799" dirty="0"/>
          </a:p>
          <a:p>
            <a:pPr marL="57186" defTabSz="914256">
              <a:lnSpc>
                <a:spcPct val="90000"/>
              </a:lnSpc>
              <a:spcAft>
                <a:spcPts val="600"/>
              </a:spcAft>
            </a:pPr>
            <a:endParaRPr lang="en-US" sz="2799" dirty="0"/>
          </a:p>
          <a:p>
            <a:pPr marL="57186" defTabSz="914256">
              <a:lnSpc>
                <a:spcPct val="90000"/>
              </a:lnSpc>
              <a:spcAft>
                <a:spcPts val="600"/>
              </a:spcAft>
            </a:pPr>
            <a:r>
              <a:rPr lang="en-US" sz="2799" dirty="0"/>
              <a:t> </a:t>
            </a:r>
          </a:p>
          <a:p>
            <a:pPr marL="285750" indent="-228564" defTabSz="914256">
              <a:lnSpc>
                <a:spcPct val="90000"/>
              </a:lnSpc>
              <a:spcAft>
                <a:spcPts val="600"/>
              </a:spcAft>
              <a:buFont typeface="Arial" panose="020B0604020202020204" pitchFamily="34" charset="0"/>
              <a:buChar char="•"/>
            </a:pPr>
            <a:endParaRPr lang="en-US" sz="2799" dirty="0"/>
          </a:p>
        </p:txBody>
      </p:sp>
      <p:pic>
        <p:nvPicPr>
          <p:cNvPr id="6" name="Picture 5" descr="Group of people">
            <a:extLst>
              <a:ext uri="{FF2B5EF4-FFF2-40B4-BE49-F238E27FC236}">
                <a16:creationId xmlns:a16="http://schemas.microsoft.com/office/drawing/2014/main" id="{D18BCF80-ABEE-4766-9E3F-53B8726A6528}"/>
              </a:ext>
            </a:extLst>
          </p:cNvPr>
          <p:cNvPicPr>
            <a:picLocks noChangeAspect="1"/>
          </p:cNvPicPr>
          <p:nvPr/>
        </p:nvPicPr>
        <p:blipFill rotWithShape="1">
          <a:blip r:embed="rId3"/>
          <a:srcRect l="17239" r="-2" b="-2"/>
          <a:stretch/>
        </p:blipFill>
        <p:spPr>
          <a:xfrm>
            <a:off x="6599583" y="1825625"/>
            <a:ext cx="5181600" cy="4351338"/>
          </a:xfrm>
          <a:prstGeom prst="rect">
            <a:avLst/>
          </a:prstGeom>
          <a:noFill/>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8</a:t>
            </a:fld>
            <a:endParaRPr lang="en-US"/>
          </a:p>
        </p:txBody>
      </p:sp>
      <mc:AlternateContent xmlns:mc="http://schemas.openxmlformats.org/markup-compatibility/2006">
        <mc:Choice xmlns:we="http://schemas.microsoft.com/office/webextensions/webextension/2010/11" xmlns:pca="http://schemas.microsoft.com/office/powerpoint/2013/contentapp" Requires="we pca">
          <p:graphicFrame>
            <p:nvGraphicFramePr>
              <p:cNvPr id="7" name="Add-in 6" title="EasyTimer">
                <a:extLst>
                  <a:ext uri="{FF2B5EF4-FFF2-40B4-BE49-F238E27FC236}">
                    <a16:creationId xmlns:a16="http://schemas.microsoft.com/office/drawing/2014/main" id="{1F6C12E2-86A4-449B-B28F-A723500E30D2}"/>
                  </a:ext>
                </a:extLst>
              </p:cNvPr>
              <p:cNvGraphicFramePr>
                <a:graphicFrameLocks noGrp="1"/>
              </p:cNvGraphicFramePr>
              <p:nvPr>
                <p:extLst>
                  <p:ext uri="{D42A27DB-BD31-4B8C-83A1-F6EECF244321}">
                    <p14:modId xmlns:p14="http://schemas.microsoft.com/office/powerpoint/2010/main" val="2776032734"/>
                  </p:ext>
                </p:extLst>
              </p:nvPr>
            </p:nvGraphicFramePr>
            <p:xfrm>
              <a:off x="1265583" y="3383915"/>
              <a:ext cx="5181600" cy="3108960"/>
            </p:xfrm>
            <a:graphic>
              <a:graphicData uri="http://schemas.microsoft.com/office/webextensions/webextension/2010/11">
                <we:webextensionref xmlns:we="http://schemas.microsoft.com/office/webextensions/webextension/2010/11" xmlns:r="http://schemas.openxmlformats.org/officeDocument/2006/relationships" r:id="rId4"/>
              </a:graphicData>
            </a:graphic>
          </p:graphicFrame>
        </mc:Choice>
        <mc:Fallback>
          <p:pic>
            <p:nvPicPr>
              <p:cNvPr id="7" name="Add-in 6" title="EasyTimer">
                <a:extLst>
                  <a:ext uri="{FF2B5EF4-FFF2-40B4-BE49-F238E27FC236}">
                    <a16:creationId xmlns:a16="http://schemas.microsoft.com/office/drawing/2014/main" id="{1F6C12E2-86A4-449B-B28F-A723500E30D2}"/>
                  </a:ext>
                </a:extLst>
              </p:cNvPr>
              <p:cNvPicPr>
                <a:picLocks noGrp="1" noRot="1" noChangeAspect="1" noMove="1" noResize="1" noEditPoints="1" noAdjustHandles="1" noChangeArrowheads="1" noChangeShapeType="1"/>
              </p:cNvPicPr>
              <p:nvPr/>
            </p:nvPicPr>
            <p:blipFill>
              <a:blip r:embed="rId5"/>
              <a:stretch>
                <a:fillRect/>
              </a:stretch>
            </p:blipFill>
            <p:spPr>
              <a:xfrm>
                <a:off x="1265583" y="3383915"/>
                <a:ext cx="5181600" cy="3108960"/>
              </a:xfrm>
              <a:prstGeom prst="rect">
                <a:avLst/>
              </a:prstGeom>
            </p:spPr>
          </p:pic>
        </mc:Fallback>
      </mc:AlternateContent>
    </p:spTree>
    <p:extLst>
      <p:ext uri="{BB962C8B-B14F-4D97-AF65-F5344CB8AC3E}">
        <p14:creationId xmlns:p14="http://schemas.microsoft.com/office/powerpoint/2010/main" val="1428969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t>C</a:t>
            </a:r>
            <a:r>
              <a:rPr lang="en-US" b="1" i="0" kern="1200" cap="all" baseline="0" dirty="0">
                <a:latin typeface="Arial Narrow" panose="020B0606020202030204" pitchFamily="34" charset="0"/>
                <a:ea typeface="+mj-ea"/>
                <a:cs typeface="+mj-cs"/>
              </a:rPr>
              <a:t>. Agreements </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9</a:t>
            </a:fld>
            <a:endParaRPr lang="en-US"/>
          </a:p>
        </p:txBody>
      </p:sp>
      <p:grpSp>
        <p:nvGrpSpPr>
          <p:cNvPr id="20" name="Group 19">
            <a:extLst>
              <a:ext uri="{FF2B5EF4-FFF2-40B4-BE49-F238E27FC236}">
                <a16:creationId xmlns:a16="http://schemas.microsoft.com/office/drawing/2014/main" id="{D740343D-317F-42CC-9F13-900A4538191E}"/>
              </a:ext>
            </a:extLst>
          </p:cNvPr>
          <p:cNvGrpSpPr/>
          <p:nvPr/>
        </p:nvGrpSpPr>
        <p:grpSpPr>
          <a:xfrm>
            <a:off x="3470263" y="1825625"/>
            <a:ext cx="5644398" cy="3796421"/>
            <a:chOff x="3233953" y="1825625"/>
            <a:chExt cx="5644398" cy="3796421"/>
          </a:xfrm>
        </p:grpSpPr>
        <p:sp>
          <p:nvSpPr>
            <p:cNvPr id="10" name="TextBox 9">
              <a:extLst>
                <a:ext uri="{FF2B5EF4-FFF2-40B4-BE49-F238E27FC236}">
                  <a16:creationId xmlns:a16="http://schemas.microsoft.com/office/drawing/2014/main" id="{4AD81C6B-6AB6-4BA8-96B8-46144E64F4B9}"/>
                </a:ext>
              </a:extLst>
            </p:cNvPr>
            <p:cNvSpPr txBox="1"/>
            <p:nvPr/>
          </p:nvSpPr>
          <p:spPr>
            <a:xfrm flipH="1">
              <a:off x="3534963" y="3818178"/>
              <a:ext cx="1201423" cy="369332"/>
            </a:xfrm>
            <a:prstGeom prst="rect">
              <a:avLst/>
            </a:prstGeom>
            <a:noFill/>
          </p:spPr>
          <p:txBody>
            <a:bodyPr wrap="square" rtlCol="0">
              <a:spAutoFit/>
            </a:bodyPr>
            <a:lstStyle/>
            <a:p>
              <a:pPr algn="ctr"/>
              <a:r>
                <a:rPr lang="en-GB" dirty="0"/>
                <a:t>Template</a:t>
              </a:r>
            </a:p>
          </p:txBody>
        </p:sp>
        <p:sp>
          <p:nvSpPr>
            <p:cNvPr id="13" name="TextBox 12">
              <a:extLst>
                <a:ext uri="{FF2B5EF4-FFF2-40B4-BE49-F238E27FC236}">
                  <a16:creationId xmlns:a16="http://schemas.microsoft.com/office/drawing/2014/main" id="{C5935010-1785-446A-899A-7F30D8C6D8BF}"/>
                </a:ext>
              </a:extLst>
            </p:cNvPr>
            <p:cNvSpPr txBox="1"/>
            <p:nvPr/>
          </p:nvSpPr>
          <p:spPr>
            <a:xfrm flipH="1">
              <a:off x="7272717" y="3803378"/>
              <a:ext cx="1201423" cy="369332"/>
            </a:xfrm>
            <a:prstGeom prst="rect">
              <a:avLst/>
            </a:prstGeom>
            <a:noFill/>
          </p:spPr>
          <p:txBody>
            <a:bodyPr wrap="square" rtlCol="0">
              <a:spAutoFit/>
            </a:bodyPr>
            <a:lstStyle/>
            <a:p>
              <a:pPr algn="ctr"/>
              <a:r>
                <a:rPr lang="en-GB" dirty="0"/>
                <a:t>Own way</a:t>
              </a:r>
            </a:p>
          </p:txBody>
        </p:sp>
        <p:grpSp>
          <p:nvGrpSpPr>
            <p:cNvPr id="19" name="Group 18">
              <a:extLst>
                <a:ext uri="{FF2B5EF4-FFF2-40B4-BE49-F238E27FC236}">
                  <a16:creationId xmlns:a16="http://schemas.microsoft.com/office/drawing/2014/main" id="{D6AA7AB3-88F1-4FBC-9FCA-428907AF8527}"/>
                </a:ext>
              </a:extLst>
            </p:cNvPr>
            <p:cNvGrpSpPr/>
            <p:nvPr/>
          </p:nvGrpSpPr>
          <p:grpSpPr>
            <a:xfrm>
              <a:off x="3233953" y="1825625"/>
              <a:ext cx="5644398" cy="3796421"/>
              <a:chOff x="3233953" y="1825625"/>
              <a:chExt cx="5644398" cy="3796421"/>
            </a:xfrm>
          </p:grpSpPr>
          <p:sp>
            <p:nvSpPr>
              <p:cNvPr id="4" name="Rectangle: Rounded Corners 3">
                <a:extLst>
                  <a:ext uri="{FF2B5EF4-FFF2-40B4-BE49-F238E27FC236}">
                    <a16:creationId xmlns:a16="http://schemas.microsoft.com/office/drawing/2014/main" id="{56ED745E-9C8C-4D68-BFAE-E2A88B252AC5}"/>
                  </a:ext>
                </a:extLst>
              </p:cNvPr>
              <p:cNvSpPr/>
              <p:nvPr/>
            </p:nvSpPr>
            <p:spPr>
              <a:xfrm>
                <a:off x="4318571" y="1825625"/>
                <a:ext cx="3554858" cy="9144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Team Agreements</a:t>
                </a:r>
              </a:p>
            </p:txBody>
          </p:sp>
          <p:sp>
            <p:nvSpPr>
              <p:cNvPr id="7" name="Arrow: Down 6">
                <a:extLst>
                  <a:ext uri="{FF2B5EF4-FFF2-40B4-BE49-F238E27FC236}">
                    <a16:creationId xmlns:a16="http://schemas.microsoft.com/office/drawing/2014/main" id="{FE5AB969-057F-478E-BD76-F5F9D76294B3}"/>
                  </a:ext>
                </a:extLst>
              </p:cNvPr>
              <p:cNvSpPr/>
              <p:nvPr/>
            </p:nvSpPr>
            <p:spPr>
              <a:xfrm rot="2223074">
                <a:off x="4521460" y="2554734"/>
                <a:ext cx="655868" cy="978408"/>
              </a:xfrm>
              <a:prstGeom prst="down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43391D8B-41D1-4774-BCB7-88C89AC5268B}"/>
                  </a:ext>
                </a:extLst>
              </p:cNvPr>
              <p:cNvSpPr/>
              <p:nvPr/>
            </p:nvSpPr>
            <p:spPr>
              <a:xfrm rot="19226413">
                <a:off x="6988968" y="2523141"/>
                <a:ext cx="655868" cy="978408"/>
              </a:xfrm>
              <a:prstGeom prst="down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426D295A-F2ED-4789-9003-0D8309E5B3AD}"/>
                  </a:ext>
                </a:extLst>
              </p:cNvPr>
              <p:cNvSpPr/>
              <p:nvPr/>
            </p:nvSpPr>
            <p:spPr>
              <a:xfrm>
                <a:off x="3233953" y="3531621"/>
                <a:ext cx="1844668" cy="914400"/>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4CD18C4-707B-4FF7-AB23-F80BCB66692D}"/>
                  </a:ext>
                </a:extLst>
              </p:cNvPr>
              <p:cNvSpPr/>
              <p:nvPr/>
            </p:nvSpPr>
            <p:spPr>
              <a:xfrm>
                <a:off x="7033683" y="3550459"/>
                <a:ext cx="1844668" cy="914400"/>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Left Bracket 14">
                <a:extLst>
                  <a:ext uri="{FF2B5EF4-FFF2-40B4-BE49-F238E27FC236}">
                    <a16:creationId xmlns:a16="http://schemas.microsoft.com/office/drawing/2014/main" id="{9D286BCC-7188-40A8-9170-B3B94B3DF855}"/>
                  </a:ext>
                </a:extLst>
              </p:cNvPr>
              <p:cNvSpPr/>
              <p:nvPr/>
            </p:nvSpPr>
            <p:spPr>
              <a:xfrm rot="5400000">
                <a:off x="5871485" y="3326458"/>
                <a:ext cx="369334" cy="1955062"/>
              </a:xfrm>
              <a:prstGeom prst="leftBracket">
                <a:avLst/>
              </a:prstGeom>
              <a:ln w="127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TextBox 15">
                <a:extLst>
                  <a:ext uri="{FF2B5EF4-FFF2-40B4-BE49-F238E27FC236}">
                    <a16:creationId xmlns:a16="http://schemas.microsoft.com/office/drawing/2014/main" id="{AE168A8A-E987-43CC-B697-88F5DC715F82}"/>
                  </a:ext>
                </a:extLst>
              </p:cNvPr>
              <p:cNvSpPr txBox="1"/>
              <p:nvPr/>
            </p:nvSpPr>
            <p:spPr>
              <a:xfrm>
                <a:off x="4986702" y="4698716"/>
                <a:ext cx="2138899" cy="923330"/>
              </a:xfrm>
              <a:prstGeom prst="rect">
                <a:avLst/>
              </a:prstGeom>
              <a:noFill/>
            </p:spPr>
            <p:txBody>
              <a:bodyPr wrap="square" rtlCol="0">
                <a:spAutoFit/>
              </a:bodyPr>
              <a:lstStyle/>
              <a:p>
                <a:pPr marL="285750" indent="-285750" algn="ctr">
                  <a:buFont typeface="Arial" panose="020B0604020202020204" pitchFamily="34" charset="0"/>
                  <a:buChar char="•"/>
                </a:pPr>
                <a:r>
                  <a:rPr lang="en-GB" dirty="0"/>
                  <a:t>Expectations</a:t>
                </a:r>
              </a:p>
              <a:p>
                <a:pPr marL="285750" indent="-285750" algn="ctr">
                  <a:buFont typeface="Arial" panose="020B0604020202020204" pitchFamily="34" charset="0"/>
                  <a:buChar char="•"/>
                </a:pPr>
                <a:r>
                  <a:rPr lang="en-GB" dirty="0"/>
                  <a:t>Communication</a:t>
                </a:r>
              </a:p>
              <a:p>
                <a:pPr marL="285750" indent="-285750" algn="ctr">
                  <a:buFont typeface="Arial" panose="020B0604020202020204" pitchFamily="34" charset="0"/>
                  <a:buChar char="•"/>
                </a:pPr>
                <a:r>
                  <a:rPr lang="en-GB" dirty="0"/>
                  <a:t>Penalties</a:t>
                </a:r>
              </a:p>
            </p:txBody>
          </p:sp>
          <p:sp>
            <p:nvSpPr>
              <p:cNvPr id="17" name="Isosceles Triangle 16">
                <a:extLst>
                  <a:ext uri="{FF2B5EF4-FFF2-40B4-BE49-F238E27FC236}">
                    <a16:creationId xmlns:a16="http://schemas.microsoft.com/office/drawing/2014/main" id="{6193CE58-8644-460E-AEE1-3501E4D5FC0D}"/>
                  </a:ext>
                </a:extLst>
              </p:cNvPr>
              <p:cNvSpPr/>
              <p:nvPr/>
            </p:nvSpPr>
            <p:spPr>
              <a:xfrm rot="10800000">
                <a:off x="4991616" y="4513784"/>
                <a:ext cx="174010" cy="150009"/>
              </a:xfrm>
              <a:prstGeom prst="triangl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36ADDFB6-2CA6-4499-B73F-BC7FBC30430E}"/>
                  </a:ext>
                </a:extLst>
              </p:cNvPr>
              <p:cNvSpPr/>
              <p:nvPr/>
            </p:nvSpPr>
            <p:spPr>
              <a:xfrm rot="10800000">
                <a:off x="6952268" y="4512074"/>
                <a:ext cx="174010" cy="150009"/>
              </a:xfrm>
              <a:prstGeom prst="triangl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2728010837"/>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17.png"/></Relationships>
</file>

<file path=ppt/webextensions/webextension1.xml><?xml version="1.0" encoding="utf-8"?>
<we:webextension xmlns:we="http://schemas.microsoft.com/office/webextensions/webextension/2010/11" id="{9CFC4D9A-CD39-4A06-8C91-DAB13B910929}">
  <we:reference id="wa104382064" version="1.0.0.2" store="en-US" storeType="OMEX"/>
  <we:alternateReferences>
    <we:reference id="WA104382064" version="1.0.0.2" store="WA104382064" storeType="OMEX"/>
  </we:alternateReferences>
  <we:properties>
    <we:property name="HH" value="0"/>
    <we:property name="HH-reminder" value="&quot;--&quot;"/>
    <we:property name="MM" value="3"/>
    <we:property name="MM-reminder" value="&quot;--&quot;"/>
    <we:property name="SS" value="0"/>
    <we:property name="SS-reminder" value="&quot;--&quot;"/>
    <we:property name="canvash" value="273"/>
    <we:property name="canvasw" value="273"/>
    <we:property name="clocktype" value="&quot;digital&quot;"/>
    <we:property name="interval" value="5"/>
    <we:property name="radius" value="122.85000000000001"/>
    <we:property name="tickType" value="&quot;none&quot;"/>
    <we:property name="timeupType" value="&quot;alarm&quot;"/>
  </we:properties>
  <we:bindings/>
  <we:snapshot xmlns:r="http://schemas.openxmlformats.org/officeDocument/2006/relationships" r:embed="rId1"/>
</we:webextension>
</file>

<file path=docProps/app.xml><?xml version="1.0" encoding="utf-8"?>
<Properties xmlns="http://schemas.openxmlformats.org/officeDocument/2006/extended-properties" xmlns:vt="http://schemas.openxmlformats.org/officeDocument/2006/docPropsVTypes">
  <Template>UT test</Template>
  <TotalTime>2716</TotalTime>
  <Words>2486</Words>
  <Application>Microsoft Office PowerPoint</Application>
  <PresentationFormat>Widescreen</PresentationFormat>
  <Paragraphs>204</Paragraphs>
  <Slides>14</Slides>
  <Notes>14</Notes>
  <HiddenSlides>0</HiddenSlides>
  <MMClips>0</MMClips>
  <ScaleCrop>false</ScaleCrop>
  <HeadingPairs>
    <vt:vector size="6" baseType="variant">
      <vt:variant>
        <vt:lpstr>Fonts Used</vt:lpstr>
      </vt:variant>
      <vt:variant>
        <vt:i4>3</vt:i4>
      </vt:variant>
      <vt:variant>
        <vt:lpstr>Theme</vt:lpstr>
      </vt:variant>
      <vt:variant>
        <vt:i4>10</vt:i4>
      </vt:variant>
      <vt:variant>
        <vt:lpstr>Slide Titles</vt:lpstr>
      </vt:variant>
      <vt:variant>
        <vt:i4>14</vt:i4>
      </vt:variant>
    </vt:vector>
  </HeadingPairs>
  <TitlesOfParts>
    <vt:vector size="27" baseType="lpstr">
      <vt:lpstr>Arial</vt:lpstr>
      <vt:lpstr>Arial Narrow</vt:lpstr>
      <vt:lpstr>Calibri</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Skills Micro-Workshops</vt:lpstr>
      <vt:lpstr>Aims for today:</vt:lpstr>
      <vt:lpstr>A. Interdisciplinary teamwork</vt:lpstr>
      <vt:lpstr>A. Interdisciplinary teamwork</vt:lpstr>
      <vt:lpstr>A. Interdisciplinary teamwork</vt:lpstr>
      <vt:lpstr>A. Interdisciplinary teamwork</vt:lpstr>
      <vt:lpstr>B. Your past experiences</vt:lpstr>
      <vt:lpstr>B. Own experiences</vt:lpstr>
      <vt:lpstr>C. Agreements </vt:lpstr>
      <vt:lpstr>C. Agreements | Expectations </vt:lpstr>
      <vt:lpstr>C. Agreements | Communication </vt:lpstr>
      <vt:lpstr>C. Agreements | Penalties </vt:lpstr>
      <vt:lpstr>D. Formulate Team agreement</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Johnson, Coralie (UT-CES)</cp:lastModifiedBy>
  <cp:revision>132</cp:revision>
  <dcterms:created xsi:type="dcterms:W3CDTF">2019-02-08T09:55:16Z</dcterms:created>
  <dcterms:modified xsi:type="dcterms:W3CDTF">2022-07-28T09:30:04Z</dcterms:modified>
</cp:coreProperties>
</file>