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31"/>
  </p:notesMasterIdLst>
  <p:handoutMasterIdLst>
    <p:handoutMasterId r:id="rId32"/>
  </p:handoutMasterIdLst>
  <p:sldIdLst>
    <p:sldId id="259" r:id="rId11"/>
    <p:sldId id="289" r:id="rId12"/>
    <p:sldId id="283" r:id="rId13"/>
    <p:sldId id="291" r:id="rId14"/>
    <p:sldId id="292" r:id="rId15"/>
    <p:sldId id="293" r:id="rId16"/>
    <p:sldId id="279" r:id="rId17"/>
    <p:sldId id="265" r:id="rId18"/>
    <p:sldId id="299" r:id="rId19"/>
    <p:sldId id="294" r:id="rId20"/>
    <p:sldId id="295" r:id="rId21"/>
    <p:sldId id="296" r:id="rId22"/>
    <p:sldId id="267" r:id="rId23"/>
    <p:sldId id="297" r:id="rId24"/>
    <p:sldId id="301" r:id="rId25"/>
    <p:sldId id="303" r:id="rId26"/>
    <p:sldId id="306" r:id="rId27"/>
    <p:sldId id="302" r:id="rId28"/>
    <p:sldId id="305" r:id="rId29"/>
    <p:sldId id="27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F7E5"/>
    <a:srgbClr val="339966"/>
    <a:srgbClr val="99CC00"/>
    <a:srgbClr val="1C621C"/>
    <a:srgbClr val="DBADB0"/>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40"/>
    <p:restoredTop sz="75304" autoAdjust="0"/>
  </p:normalViewPr>
  <p:slideViewPr>
    <p:cSldViewPr snapToGrid="0" snapToObjects="1">
      <p:cViewPr varScale="1">
        <p:scale>
          <a:sx n="50" d="100"/>
          <a:sy n="50" d="100"/>
        </p:scale>
        <p:origin x="1516" y="36"/>
      </p:cViewPr>
      <p:guideLst/>
    </p:cSldViewPr>
  </p:slideViewPr>
  <p:notesTextViewPr>
    <p:cViewPr>
      <p:scale>
        <a:sx n="1" d="1"/>
        <a:sy n="1" d="1"/>
      </p:scale>
      <p:origin x="0" y="0"/>
    </p:cViewPr>
  </p:notesText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1C04B5-E819-417C-BFBB-0D015DC21F84}" type="doc">
      <dgm:prSet loTypeId="urn:microsoft.com/office/officeart/2005/8/layout/pyramid1" loCatId="pyramid" qsTypeId="urn:microsoft.com/office/officeart/2005/8/quickstyle/simple1" qsCatId="simple" csTypeId="urn:microsoft.com/office/officeart/2005/8/colors/colorful5" csCatId="colorful" phldr="1"/>
      <dgm:spPr/>
    </dgm:pt>
    <dgm:pt modelId="{EBC20947-366A-4A71-9376-72BDC9E8CCDD}">
      <dgm:prSet phldrT="[Text]"/>
      <dgm:spPr/>
      <dgm:t>
        <a:bodyPr/>
        <a:lstStyle/>
        <a:p>
          <a:r>
            <a:rPr lang="en-GB" dirty="0"/>
            <a:t>Synthesis</a:t>
          </a:r>
        </a:p>
      </dgm:t>
    </dgm:pt>
    <dgm:pt modelId="{CB87AF80-8F4B-4F3A-B14E-76AA9B862BDB}" type="parTrans" cxnId="{B0EDFABC-E0A5-4DE9-82AE-6A0AAE867549}">
      <dgm:prSet/>
      <dgm:spPr/>
      <dgm:t>
        <a:bodyPr/>
        <a:lstStyle/>
        <a:p>
          <a:endParaRPr lang="en-GB"/>
        </a:p>
      </dgm:t>
    </dgm:pt>
    <dgm:pt modelId="{28931AD3-0774-4E6F-878E-3AE10DE55A71}" type="sibTrans" cxnId="{B0EDFABC-E0A5-4DE9-82AE-6A0AAE867549}">
      <dgm:prSet/>
      <dgm:spPr/>
      <dgm:t>
        <a:bodyPr/>
        <a:lstStyle/>
        <a:p>
          <a:endParaRPr lang="en-GB"/>
        </a:p>
      </dgm:t>
    </dgm:pt>
    <dgm:pt modelId="{7CB4CBD4-9C46-4598-A9DC-EC88D2ACB52D}">
      <dgm:prSet phldrT="[Text]"/>
      <dgm:spPr/>
      <dgm:t>
        <a:bodyPr/>
        <a:lstStyle/>
        <a:p>
          <a:r>
            <a:rPr lang="en-GB" dirty="0"/>
            <a:t>Translation</a:t>
          </a:r>
        </a:p>
      </dgm:t>
    </dgm:pt>
    <dgm:pt modelId="{9496AE78-80A9-4716-87C5-DF0E661D6173}" type="parTrans" cxnId="{CE5DDAE5-E833-4F41-8706-060611933210}">
      <dgm:prSet/>
      <dgm:spPr/>
      <dgm:t>
        <a:bodyPr/>
        <a:lstStyle/>
        <a:p>
          <a:endParaRPr lang="en-GB"/>
        </a:p>
      </dgm:t>
    </dgm:pt>
    <dgm:pt modelId="{2F75C30C-C758-4F3E-B77B-D45605F55131}" type="sibTrans" cxnId="{CE5DDAE5-E833-4F41-8706-060611933210}">
      <dgm:prSet/>
      <dgm:spPr/>
      <dgm:t>
        <a:bodyPr/>
        <a:lstStyle/>
        <a:p>
          <a:endParaRPr lang="en-GB"/>
        </a:p>
      </dgm:t>
    </dgm:pt>
    <dgm:pt modelId="{E15EFCC0-E27A-448A-99C8-0EB2775E4EF7}">
      <dgm:prSet phldrT="[Text]"/>
      <dgm:spPr>
        <a:gradFill rotWithShape="0">
          <a:gsLst>
            <a:gs pos="0">
              <a:schemeClr val="accent6">
                <a:lumMod val="50000"/>
              </a:schemeClr>
            </a:gs>
            <a:gs pos="24000">
              <a:schemeClr val="accent6">
                <a:lumMod val="40000"/>
                <a:lumOff val="60000"/>
              </a:schemeClr>
            </a:gs>
            <a:gs pos="52000">
              <a:srgbClr val="00B050"/>
            </a:gs>
            <a:gs pos="98000">
              <a:srgbClr val="FFFF00"/>
            </a:gs>
          </a:gsLst>
          <a:lin ang="5400000" scaled="1"/>
        </a:gradFill>
      </dgm:spPr>
      <dgm:t>
        <a:bodyPr/>
        <a:lstStyle/>
        <a:p>
          <a:r>
            <a:rPr lang="en-GB" dirty="0"/>
            <a:t>Comprehension</a:t>
          </a:r>
        </a:p>
      </dgm:t>
    </dgm:pt>
    <dgm:pt modelId="{8E7F5DFF-C124-41D2-AA70-369CB1825040}" type="parTrans" cxnId="{22707EDA-B18F-4DDF-B6CF-695F7B2FABF5}">
      <dgm:prSet/>
      <dgm:spPr/>
      <dgm:t>
        <a:bodyPr/>
        <a:lstStyle/>
        <a:p>
          <a:endParaRPr lang="en-GB"/>
        </a:p>
      </dgm:t>
    </dgm:pt>
    <dgm:pt modelId="{7628935E-E3B3-445E-922F-A42DBC5B82C0}" type="sibTrans" cxnId="{22707EDA-B18F-4DDF-B6CF-695F7B2FABF5}">
      <dgm:prSet/>
      <dgm:spPr/>
      <dgm:t>
        <a:bodyPr/>
        <a:lstStyle/>
        <a:p>
          <a:endParaRPr lang="en-GB"/>
        </a:p>
      </dgm:t>
    </dgm:pt>
    <dgm:pt modelId="{6CD68021-AB65-4923-833C-6AD5D8208552}" type="pres">
      <dgm:prSet presAssocID="{6D1C04B5-E819-417C-BFBB-0D015DC21F84}" presName="Name0" presStyleCnt="0">
        <dgm:presLayoutVars>
          <dgm:dir/>
          <dgm:animLvl val="lvl"/>
          <dgm:resizeHandles val="exact"/>
        </dgm:presLayoutVars>
      </dgm:prSet>
      <dgm:spPr/>
    </dgm:pt>
    <dgm:pt modelId="{EA8CC6E1-7C7B-440B-A0F7-D0492DD10847}" type="pres">
      <dgm:prSet presAssocID="{EBC20947-366A-4A71-9376-72BDC9E8CCDD}" presName="Name8" presStyleCnt="0"/>
      <dgm:spPr/>
    </dgm:pt>
    <dgm:pt modelId="{D47AB456-A1B7-4275-9D81-1CE929CC4C12}" type="pres">
      <dgm:prSet presAssocID="{EBC20947-366A-4A71-9376-72BDC9E8CCDD}" presName="level" presStyleLbl="node1" presStyleIdx="0" presStyleCnt="3">
        <dgm:presLayoutVars>
          <dgm:chMax val="1"/>
          <dgm:bulletEnabled val="1"/>
        </dgm:presLayoutVars>
      </dgm:prSet>
      <dgm:spPr/>
    </dgm:pt>
    <dgm:pt modelId="{0E85275C-7FE9-419F-860A-D42056BB41E8}" type="pres">
      <dgm:prSet presAssocID="{EBC20947-366A-4A71-9376-72BDC9E8CCDD}" presName="levelTx" presStyleLbl="revTx" presStyleIdx="0" presStyleCnt="0">
        <dgm:presLayoutVars>
          <dgm:chMax val="1"/>
          <dgm:bulletEnabled val="1"/>
        </dgm:presLayoutVars>
      </dgm:prSet>
      <dgm:spPr/>
    </dgm:pt>
    <dgm:pt modelId="{A29DC102-098C-49CC-B47F-39A05DE93411}" type="pres">
      <dgm:prSet presAssocID="{7CB4CBD4-9C46-4598-A9DC-EC88D2ACB52D}" presName="Name8" presStyleCnt="0"/>
      <dgm:spPr/>
    </dgm:pt>
    <dgm:pt modelId="{D73B4EF8-352A-42F0-B3F0-7A00E2C73D4E}" type="pres">
      <dgm:prSet presAssocID="{7CB4CBD4-9C46-4598-A9DC-EC88D2ACB52D}" presName="level" presStyleLbl="node1" presStyleIdx="1" presStyleCnt="3">
        <dgm:presLayoutVars>
          <dgm:chMax val="1"/>
          <dgm:bulletEnabled val="1"/>
        </dgm:presLayoutVars>
      </dgm:prSet>
      <dgm:spPr/>
    </dgm:pt>
    <dgm:pt modelId="{C2FE2B1A-E641-4066-8401-428F91A69306}" type="pres">
      <dgm:prSet presAssocID="{7CB4CBD4-9C46-4598-A9DC-EC88D2ACB52D}" presName="levelTx" presStyleLbl="revTx" presStyleIdx="0" presStyleCnt="0">
        <dgm:presLayoutVars>
          <dgm:chMax val="1"/>
          <dgm:bulletEnabled val="1"/>
        </dgm:presLayoutVars>
      </dgm:prSet>
      <dgm:spPr/>
    </dgm:pt>
    <dgm:pt modelId="{4700B91B-AD38-4A2A-B605-40E84A668DDB}" type="pres">
      <dgm:prSet presAssocID="{E15EFCC0-E27A-448A-99C8-0EB2775E4EF7}" presName="Name8" presStyleCnt="0"/>
      <dgm:spPr/>
    </dgm:pt>
    <dgm:pt modelId="{884A687D-4F65-41BE-9BA1-5B52633A2555}" type="pres">
      <dgm:prSet presAssocID="{E15EFCC0-E27A-448A-99C8-0EB2775E4EF7}" presName="level" presStyleLbl="node1" presStyleIdx="2" presStyleCnt="3">
        <dgm:presLayoutVars>
          <dgm:chMax val="1"/>
          <dgm:bulletEnabled val="1"/>
        </dgm:presLayoutVars>
      </dgm:prSet>
      <dgm:spPr/>
    </dgm:pt>
    <dgm:pt modelId="{6FA25EC7-4646-4898-8FE8-EA8AE81E9A80}" type="pres">
      <dgm:prSet presAssocID="{E15EFCC0-E27A-448A-99C8-0EB2775E4EF7}" presName="levelTx" presStyleLbl="revTx" presStyleIdx="0" presStyleCnt="0">
        <dgm:presLayoutVars>
          <dgm:chMax val="1"/>
          <dgm:bulletEnabled val="1"/>
        </dgm:presLayoutVars>
      </dgm:prSet>
      <dgm:spPr/>
    </dgm:pt>
  </dgm:ptLst>
  <dgm:cxnLst>
    <dgm:cxn modelId="{3B7D711A-0512-4A00-AD96-D757B1E3FAE7}" type="presOf" srcId="{EBC20947-366A-4A71-9376-72BDC9E8CCDD}" destId="{0E85275C-7FE9-419F-860A-D42056BB41E8}" srcOrd="1" destOrd="0" presId="urn:microsoft.com/office/officeart/2005/8/layout/pyramid1"/>
    <dgm:cxn modelId="{2EDB963C-C0A1-48D2-ABAC-8B198D8A684D}" type="presOf" srcId="{E15EFCC0-E27A-448A-99C8-0EB2775E4EF7}" destId="{6FA25EC7-4646-4898-8FE8-EA8AE81E9A80}" srcOrd="1" destOrd="0" presId="urn:microsoft.com/office/officeart/2005/8/layout/pyramid1"/>
    <dgm:cxn modelId="{5819B56D-48D2-4F1E-BD10-B7497798024F}" type="presOf" srcId="{E15EFCC0-E27A-448A-99C8-0EB2775E4EF7}" destId="{884A687D-4F65-41BE-9BA1-5B52633A2555}" srcOrd="0" destOrd="0" presId="urn:microsoft.com/office/officeart/2005/8/layout/pyramid1"/>
    <dgm:cxn modelId="{02DC2085-1F16-4B63-8EC3-3DCA62DE8D40}" type="presOf" srcId="{7CB4CBD4-9C46-4598-A9DC-EC88D2ACB52D}" destId="{C2FE2B1A-E641-4066-8401-428F91A69306}" srcOrd="1" destOrd="0" presId="urn:microsoft.com/office/officeart/2005/8/layout/pyramid1"/>
    <dgm:cxn modelId="{B8BEAA90-2943-4858-B9CE-69DC7B29EFCA}" type="presOf" srcId="{7CB4CBD4-9C46-4598-A9DC-EC88D2ACB52D}" destId="{D73B4EF8-352A-42F0-B3F0-7A00E2C73D4E}" srcOrd="0" destOrd="0" presId="urn:microsoft.com/office/officeart/2005/8/layout/pyramid1"/>
    <dgm:cxn modelId="{21F6339E-43CB-403D-AAF6-7C52CFC9F5BA}" type="presOf" srcId="{6D1C04B5-E819-417C-BFBB-0D015DC21F84}" destId="{6CD68021-AB65-4923-833C-6AD5D8208552}" srcOrd="0" destOrd="0" presId="urn:microsoft.com/office/officeart/2005/8/layout/pyramid1"/>
    <dgm:cxn modelId="{E551DAB3-6EF8-453F-9CAD-9B43AE39AFCE}" type="presOf" srcId="{EBC20947-366A-4A71-9376-72BDC9E8CCDD}" destId="{D47AB456-A1B7-4275-9D81-1CE929CC4C12}" srcOrd="0" destOrd="0" presId="urn:microsoft.com/office/officeart/2005/8/layout/pyramid1"/>
    <dgm:cxn modelId="{B0EDFABC-E0A5-4DE9-82AE-6A0AAE867549}" srcId="{6D1C04B5-E819-417C-BFBB-0D015DC21F84}" destId="{EBC20947-366A-4A71-9376-72BDC9E8CCDD}" srcOrd="0" destOrd="0" parTransId="{CB87AF80-8F4B-4F3A-B14E-76AA9B862BDB}" sibTransId="{28931AD3-0774-4E6F-878E-3AE10DE55A71}"/>
    <dgm:cxn modelId="{22707EDA-B18F-4DDF-B6CF-695F7B2FABF5}" srcId="{6D1C04B5-E819-417C-BFBB-0D015DC21F84}" destId="{E15EFCC0-E27A-448A-99C8-0EB2775E4EF7}" srcOrd="2" destOrd="0" parTransId="{8E7F5DFF-C124-41D2-AA70-369CB1825040}" sibTransId="{7628935E-E3B3-445E-922F-A42DBC5B82C0}"/>
    <dgm:cxn modelId="{CE5DDAE5-E833-4F41-8706-060611933210}" srcId="{6D1C04B5-E819-417C-BFBB-0D015DC21F84}" destId="{7CB4CBD4-9C46-4598-A9DC-EC88D2ACB52D}" srcOrd="1" destOrd="0" parTransId="{9496AE78-80A9-4716-87C5-DF0E661D6173}" sibTransId="{2F75C30C-C758-4F3E-B77B-D45605F55131}"/>
    <dgm:cxn modelId="{2CC81BB3-5E63-4214-AC21-30C30E747906}" type="presParOf" srcId="{6CD68021-AB65-4923-833C-6AD5D8208552}" destId="{EA8CC6E1-7C7B-440B-A0F7-D0492DD10847}" srcOrd="0" destOrd="0" presId="urn:microsoft.com/office/officeart/2005/8/layout/pyramid1"/>
    <dgm:cxn modelId="{CBAEBE77-925C-4B05-A89D-99FA7E8D1F8C}" type="presParOf" srcId="{EA8CC6E1-7C7B-440B-A0F7-D0492DD10847}" destId="{D47AB456-A1B7-4275-9D81-1CE929CC4C12}" srcOrd="0" destOrd="0" presId="urn:microsoft.com/office/officeart/2005/8/layout/pyramid1"/>
    <dgm:cxn modelId="{B15F1D19-8ED4-460B-817C-594F5E36DCCE}" type="presParOf" srcId="{EA8CC6E1-7C7B-440B-A0F7-D0492DD10847}" destId="{0E85275C-7FE9-419F-860A-D42056BB41E8}" srcOrd="1" destOrd="0" presId="urn:microsoft.com/office/officeart/2005/8/layout/pyramid1"/>
    <dgm:cxn modelId="{902909C2-0C01-4E88-B92B-B46AD1140626}" type="presParOf" srcId="{6CD68021-AB65-4923-833C-6AD5D8208552}" destId="{A29DC102-098C-49CC-B47F-39A05DE93411}" srcOrd="1" destOrd="0" presId="urn:microsoft.com/office/officeart/2005/8/layout/pyramid1"/>
    <dgm:cxn modelId="{0DBB205F-B176-4A8B-9CB4-6D0ACCF88D3F}" type="presParOf" srcId="{A29DC102-098C-49CC-B47F-39A05DE93411}" destId="{D73B4EF8-352A-42F0-B3F0-7A00E2C73D4E}" srcOrd="0" destOrd="0" presId="urn:microsoft.com/office/officeart/2005/8/layout/pyramid1"/>
    <dgm:cxn modelId="{9F2A7692-233A-4931-8268-82BCDBCBE1FC}" type="presParOf" srcId="{A29DC102-098C-49CC-B47F-39A05DE93411}" destId="{C2FE2B1A-E641-4066-8401-428F91A69306}" srcOrd="1" destOrd="0" presId="urn:microsoft.com/office/officeart/2005/8/layout/pyramid1"/>
    <dgm:cxn modelId="{894A3954-7325-4CC1-8C3B-F7F09DFC49DA}" type="presParOf" srcId="{6CD68021-AB65-4923-833C-6AD5D8208552}" destId="{4700B91B-AD38-4A2A-B605-40E84A668DDB}" srcOrd="2" destOrd="0" presId="urn:microsoft.com/office/officeart/2005/8/layout/pyramid1"/>
    <dgm:cxn modelId="{D04A4570-40DA-4D81-8713-65C6001A11FE}" type="presParOf" srcId="{4700B91B-AD38-4A2A-B605-40E84A668DDB}" destId="{884A687D-4F65-41BE-9BA1-5B52633A2555}" srcOrd="0" destOrd="0" presId="urn:microsoft.com/office/officeart/2005/8/layout/pyramid1"/>
    <dgm:cxn modelId="{633E5D7E-2329-42C7-B63E-BA0F733D5DF7}" type="presParOf" srcId="{4700B91B-AD38-4A2A-B605-40E84A668DDB}" destId="{6FA25EC7-4646-4898-8FE8-EA8AE81E9A80}"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1C04B5-E819-417C-BFBB-0D015DC21F84}" type="doc">
      <dgm:prSet loTypeId="urn:microsoft.com/office/officeart/2005/8/layout/pyramid1" loCatId="pyramid" qsTypeId="urn:microsoft.com/office/officeart/2005/8/quickstyle/simple1" qsCatId="simple" csTypeId="urn:microsoft.com/office/officeart/2005/8/colors/colorful5" csCatId="colorful" phldr="1"/>
      <dgm:spPr/>
    </dgm:pt>
    <dgm:pt modelId="{EBC20947-366A-4A71-9376-72BDC9E8CCDD}">
      <dgm:prSet phldrT="[Text]"/>
      <dgm:spPr/>
      <dgm:t>
        <a:bodyPr/>
        <a:lstStyle/>
        <a:p>
          <a:r>
            <a:rPr lang="en-GB" dirty="0"/>
            <a:t>Synthesis</a:t>
          </a:r>
        </a:p>
      </dgm:t>
    </dgm:pt>
    <dgm:pt modelId="{CB87AF80-8F4B-4F3A-B14E-76AA9B862BDB}" type="parTrans" cxnId="{B0EDFABC-E0A5-4DE9-82AE-6A0AAE867549}">
      <dgm:prSet/>
      <dgm:spPr/>
      <dgm:t>
        <a:bodyPr/>
        <a:lstStyle/>
        <a:p>
          <a:endParaRPr lang="en-GB"/>
        </a:p>
      </dgm:t>
    </dgm:pt>
    <dgm:pt modelId="{28931AD3-0774-4E6F-878E-3AE10DE55A71}" type="sibTrans" cxnId="{B0EDFABC-E0A5-4DE9-82AE-6A0AAE867549}">
      <dgm:prSet/>
      <dgm:spPr/>
      <dgm:t>
        <a:bodyPr/>
        <a:lstStyle/>
        <a:p>
          <a:endParaRPr lang="en-GB"/>
        </a:p>
      </dgm:t>
    </dgm:pt>
    <dgm:pt modelId="{7CB4CBD4-9C46-4598-A9DC-EC88D2ACB52D}">
      <dgm:prSet phldrT="[Text]"/>
      <dgm:spPr/>
      <dgm:t>
        <a:bodyPr/>
        <a:lstStyle/>
        <a:p>
          <a:r>
            <a:rPr lang="en-GB" dirty="0"/>
            <a:t>Translation</a:t>
          </a:r>
        </a:p>
      </dgm:t>
    </dgm:pt>
    <dgm:pt modelId="{9496AE78-80A9-4716-87C5-DF0E661D6173}" type="parTrans" cxnId="{CE5DDAE5-E833-4F41-8706-060611933210}">
      <dgm:prSet/>
      <dgm:spPr/>
      <dgm:t>
        <a:bodyPr/>
        <a:lstStyle/>
        <a:p>
          <a:endParaRPr lang="en-GB"/>
        </a:p>
      </dgm:t>
    </dgm:pt>
    <dgm:pt modelId="{2F75C30C-C758-4F3E-B77B-D45605F55131}" type="sibTrans" cxnId="{CE5DDAE5-E833-4F41-8706-060611933210}">
      <dgm:prSet/>
      <dgm:spPr/>
      <dgm:t>
        <a:bodyPr/>
        <a:lstStyle/>
        <a:p>
          <a:endParaRPr lang="en-GB"/>
        </a:p>
      </dgm:t>
    </dgm:pt>
    <dgm:pt modelId="{E15EFCC0-E27A-448A-99C8-0EB2775E4EF7}">
      <dgm:prSet phldrT="[Text]"/>
      <dgm:spPr>
        <a:gradFill rotWithShape="0">
          <a:gsLst>
            <a:gs pos="0">
              <a:schemeClr val="accent6">
                <a:lumMod val="50000"/>
              </a:schemeClr>
            </a:gs>
            <a:gs pos="24000">
              <a:schemeClr val="accent6">
                <a:lumMod val="40000"/>
                <a:lumOff val="60000"/>
              </a:schemeClr>
            </a:gs>
            <a:gs pos="52000">
              <a:srgbClr val="00B050"/>
            </a:gs>
            <a:gs pos="98000">
              <a:srgbClr val="FFFF00"/>
            </a:gs>
          </a:gsLst>
          <a:lin ang="5400000" scaled="1"/>
        </a:gradFill>
      </dgm:spPr>
      <dgm:t>
        <a:bodyPr/>
        <a:lstStyle/>
        <a:p>
          <a:r>
            <a:rPr lang="en-GB" dirty="0"/>
            <a:t>Comprehension</a:t>
          </a:r>
        </a:p>
      </dgm:t>
    </dgm:pt>
    <dgm:pt modelId="{8E7F5DFF-C124-41D2-AA70-369CB1825040}" type="parTrans" cxnId="{22707EDA-B18F-4DDF-B6CF-695F7B2FABF5}">
      <dgm:prSet/>
      <dgm:spPr/>
      <dgm:t>
        <a:bodyPr/>
        <a:lstStyle/>
        <a:p>
          <a:endParaRPr lang="en-GB"/>
        </a:p>
      </dgm:t>
    </dgm:pt>
    <dgm:pt modelId="{7628935E-E3B3-445E-922F-A42DBC5B82C0}" type="sibTrans" cxnId="{22707EDA-B18F-4DDF-B6CF-695F7B2FABF5}">
      <dgm:prSet/>
      <dgm:spPr/>
      <dgm:t>
        <a:bodyPr/>
        <a:lstStyle/>
        <a:p>
          <a:endParaRPr lang="en-GB"/>
        </a:p>
      </dgm:t>
    </dgm:pt>
    <dgm:pt modelId="{6CD68021-AB65-4923-833C-6AD5D8208552}" type="pres">
      <dgm:prSet presAssocID="{6D1C04B5-E819-417C-BFBB-0D015DC21F84}" presName="Name0" presStyleCnt="0">
        <dgm:presLayoutVars>
          <dgm:dir/>
          <dgm:animLvl val="lvl"/>
          <dgm:resizeHandles val="exact"/>
        </dgm:presLayoutVars>
      </dgm:prSet>
      <dgm:spPr/>
    </dgm:pt>
    <dgm:pt modelId="{EA8CC6E1-7C7B-440B-A0F7-D0492DD10847}" type="pres">
      <dgm:prSet presAssocID="{EBC20947-366A-4A71-9376-72BDC9E8CCDD}" presName="Name8" presStyleCnt="0"/>
      <dgm:spPr/>
    </dgm:pt>
    <dgm:pt modelId="{D47AB456-A1B7-4275-9D81-1CE929CC4C12}" type="pres">
      <dgm:prSet presAssocID="{EBC20947-366A-4A71-9376-72BDC9E8CCDD}" presName="level" presStyleLbl="node1" presStyleIdx="0" presStyleCnt="3">
        <dgm:presLayoutVars>
          <dgm:chMax val="1"/>
          <dgm:bulletEnabled val="1"/>
        </dgm:presLayoutVars>
      </dgm:prSet>
      <dgm:spPr/>
    </dgm:pt>
    <dgm:pt modelId="{0E85275C-7FE9-419F-860A-D42056BB41E8}" type="pres">
      <dgm:prSet presAssocID="{EBC20947-366A-4A71-9376-72BDC9E8CCDD}" presName="levelTx" presStyleLbl="revTx" presStyleIdx="0" presStyleCnt="0">
        <dgm:presLayoutVars>
          <dgm:chMax val="1"/>
          <dgm:bulletEnabled val="1"/>
        </dgm:presLayoutVars>
      </dgm:prSet>
      <dgm:spPr/>
    </dgm:pt>
    <dgm:pt modelId="{A29DC102-098C-49CC-B47F-39A05DE93411}" type="pres">
      <dgm:prSet presAssocID="{7CB4CBD4-9C46-4598-A9DC-EC88D2ACB52D}" presName="Name8" presStyleCnt="0"/>
      <dgm:spPr/>
    </dgm:pt>
    <dgm:pt modelId="{D73B4EF8-352A-42F0-B3F0-7A00E2C73D4E}" type="pres">
      <dgm:prSet presAssocID="{7CB4CBD4-9C46-4598-A9DC-EC88D2ACB52D}" presName="level" presStyleLbl="node1" presStyleIdx="1" presStyleCnt="3">
        <dgm:presLayoutVars>
          <dgm:chMax val="1"/>
          <dgm:bulletEnabled val="1"/>
        </dgm:presLayoutVars>
      </dgm:prSet>
      <dgm:spPr/>
    </dgm:pt>
    <dgm:pt modelId="{C2FE2B1A-E641-4066-8401-428F91A69306}" type="pres">
      <dgm:prSet presAssocID="{7CB4CBD4-9C46-4598-A9DC-EC88D2ACB52D}" presName="levelTx" presStyleLbl="revTx" presStyleIdx="0" presStyleCnt="0">
        <dgm:presLayoutVars>
          <dgm:chMax val="1"/>
          <dgm:bulletEnabled val="1"/>
        </dgm:presLayoutVars>
      </dgm:prSet>
      <dgm:spPr/>
    </dgm:pt>
    <dgm:pt modelId="{4700B91B-AD38-4A2A-B605-40E84A668DDB}" type="pres">
      <dgm:prSet presAssocID="{E15EFCC0-E27A-448A-99C8-0EB2775E4EF7}" presName="Name8" presStyleCnt="0"/>
      <dgm:spPr/>
    </dgm:pt>
    <dgm:pt modelId="{884A687D-4F65-41BE-9BA1-5B52633A2555}" type="pres">
      <dgm:prSet presAssocID="{E15EFCC0-E27A-448A-99C8-0EB2775E4EF7}" presName="level" presStyleLbl="node1" presStyleIdx="2" presStyleCnt="3">
        <dgm:presLayoutVars>
          <dgm:chMax val="1"/>
          <dgm:bulletEnabled val="1"/>
        </dgm:presLayoutVars>
      </dgm:prSet>
      <dgm:spPr/>
    </dgm:pt>
    <dgm:pt modelId="{6FA25EC7-4646-4898-8FE8-EA8AE81E9A80}" type="pres">
      <dgm:prSet presAssocID="{E15EFCC0-E27A-448A-99C8-0EB2775E4EF7}" presName="levelTx" presStyleLbl="revTx" presStyleIdx="0" presStyleCnt="0">
        <dgm:presLayoutVars>
          <dgm:chMax val="1"/>
          <dgm:bulletEnabled val="1"/>
        </dgm:presLayoutVars>
      </dgm:prSet>
      <dgm:spPr/>
    </dgm:pt>
  </dgm:ptLst>
  <dgm:cxnLst>
    <dgm:cxn modelId="{3B7D711A-0512-4A00-AD96-D757B1E3FAE7}" type="presOf" srcId="{EBC20947-366A-4A71-9376-72BDC9E8CCDD}" destId="{0E85275C-7FE9-419F-860A-D42056BB41E8}" srcOrd="1" destOrd="0" presId="urn:microsoft.com/office/officeart/2005/8/layout/pyramid1"/>
    <dgm:cxn modelId="{2EDB963C-C0A1-48D2-ABAC-8B198D8A684D}" type="presOf" srcId="{E15EFCC0-E27A-448A-99C8-0EB2775E4EF7}" destId="{6FA25EC7-4646-4898-8FE8-EA8AE81E9A80}" srcOrd="1" destOrd="0" presId="urn:microsoft.com/office/officeart/2005/8/layout/pyramid1"/>
    <dgm:cxn modelId="{5819B56D-48D2-4F1E-BD10-B7497798024F}" type="presOf" srcId="{E15EFCC0-E27A-448A-99C8-0EB2775E4EF7}" destId="{884A687D-4F65-41BE-9BA1-5B52633A2555}" srcOrd="0" destOrd="0" presId="urn:microsoft.com/office/officeart/2005/8/layout/pyramid1"/>
    <dgm:cxn modelId="{02DC2085-1F16-4B63-8EC3-3DCA62DE8D40}" type="presOf" srcId="{7CB4CBD4-9C46-4598-A9DC-EC88D2ACB52D}" destId="{C2FE2B1A-E641-4066-8401-428F91A69306}" srcOrd="1" destOrd="0" presId="urn:microsoft.com/office/officeart/2005/8/layout/pyramid1"/>
    <dgm:cxn modelId="{B8BEAA90-2943-4858-B9CE-69DC7B29EFCA}" type="presOf" srcId="{7CB4CBD4-9C46-4598-A9DC-EC88D2ACB52D}" destId="{D73B4EF8-352A-42F0-B3F0-7A00E2C73D4E}" srcOrd="0" destOrd="0" presId="urn:microsoft.com/office/officeart/2005/8/layout/pyramid1"/>
    <dgm:cxn modelId="{21F6339E-43CB-403D-AAF6-7C52CFC9F5BA}" type="presOf" srcId="{6D1C04B5-E819-417C-BFBB-0D015DC21F84}" destId="{6CD68021-AB65-4923-833C-6AD5D8208552}" srcOrd="0" destOrd="0" presId="urn:microsoft.com/office/officeart/2005/8/layout/pyramid1"/>
    <dgm:cxn modelId="{E551DAB3-6EF8-453F-9CAD-9B43AE39AFCE}" type="presOf" srcId="{EBC20947-366A-4A71-9376-72BDC9E8CCDD}" destId="{D47AB456-A1B7-4275-9D81-1CE929CC4C12}" srcOrd="0" destOrd="0" presId="urn:microsoft.com/office/officeart/2005/8/layout/pyramid1"/>
    <dgm:cxn modelId="{B0EDFABC-E0A5-4DE9-82AE-6A0AAE867549}" srcId="{6D1C04B5-E819-417C-BFBB-0D015DC21F84}" destId="{EBC20947-366A-4A71-9376-72BDC9E8CCDD}" srcOrd="0" destOrd="0" parTransId="{CB87AF80-8F4B-4F3A-B14E-76AA9B862BDB}" sibTransId="{28931AD3-0774-4E6F-878E-3AE10DE55A71}"/>
    <dgm:cxn modelId="{22707EDA-B18F-4DDF-B6CF-695F7B2FABF5}" srcId="{6D1C04B5-E819-417C-BFBB-0D015DC21F84}" destId="{E15EFCC0-E27A-448A-99C8-0EB2775E4EF7}" srcOrd="2" destOrd="0" parTransId="{8E7F5DFF-C124-41D2-AA70-369CB1825040}" sibTransId="{7628935E-E3B3-445E-922F-A42DBC5B82C0}"/>
    <dgm:cxn modelId="{CE5DDAE5-E833-4F41-8706-060611933210}" srcId="{6D1C04B5-E819-417C-BFBB-0D015DC21F84}" destId="{7CB4CBD4-9C46-4598-A9DC-EC88D2ACB52D}" srcOrd="1" destOrd="0" parTransId="{9496AE78-80A9-4716-87C5-DF0E661D6173}" sibTransId="{2F75C30C-C758-4F3E-B77B-D45605F55131}"/>
    <dgm:cxn modelId="{2CC81BB3-5E63-4214-AC21-30C30E747906}" type="presParOf" srcId="{6CD68021-AB65-4923-833C-6AD5D8208552}" destId="{EA8CC6E1-7C7B-440B-A0F7-D0492DD10847}" srcOrd="0" destOrd="0" presId="urn:microsoft.com/office/officeart/2005/8/layout/pyramid1"/>
    <dgm:cxn modelId="{CBAEBE77-925C-4B05-A89D-99FA7E8D1F8C}" type="presParOf" srcId="{EA8CC6E1-7C7B-440B-A0F7-D0492DD10847}" destId="{D47AB456-A1B7-4275-9D81-1CE929CC4C12}" srcOrd="0" destOrd="0" presId="urn:microsoft.com/office/officeart/2005/8/layout/pyramid1"/>
    <dgm:cxn modelId="{B15F1D19-8ED4-460B-817C-594F5E36DCCE}" type="presParOf" srcId="{EA8CC6E1-7C7B-440B-A0F7-D0492DD10847}" destId="{0E85275C-7FE9-419F-860A-D42056BB41E8}" srcOrd="1" destOrd="0" presId="urn:microsoft.com/office/officeart/2005/8/layout/pyramid1"/>
    <dgm:cxn modelId="{902909C2-0C01-4E88-B92B-B46AD1140626}" type="presParOf" srcId="{6CD68021-AB65-4923-833C-6AD5D8208552}" destId="{A29DC102-098C-49CC-B47F-39A05DE93411}" srcOrd="1" destOrd="0" presId="urn:microsoft.com/office/officeart/2005/8/layout/pyramid1"/>
    <dgm:cxn modelId="{0DBB205F-B176-4A8B-9CB4-6D0ACCF88D3F}" type="presParOf" srcId="{A29DC102-098C-49CC-B47F-39A05DE93411}" destId="{D73B4EF8-352A-42F0-B3F0-7A00E2C73D4E}" srcOrd="0" destOrd="0" presId="urn:microsoft.com/office/officeart/2005/8/layout/pyramid1"/>
    <dgm:cxn modelId="{9F2A7692-233A-4931-8268-82BCDBCBE1FC}" type="presParOf" srcId="{A29DC102-098C-49CC-B47F-39A05DE93411}" destId="{C2FE2B1A-E641-4066-8401-428F91A69306}" srcOrd="1" destOrd="0" presId="urn:microsoft.com/office/officeart/2005/8/layout/pyramid1"/>
    <dgm:cxn modelId="{894A3954-7325-4CC1-8C3B-F7F09DFC49DA}" type="presParOf" srcId="{6CD68021-AB65-4923-833C-6AD5D8208552}" destId="{4700B91B-AD38-4A2A-B605-40E84A668DDB}" srcOrd="2" destOrd="0" presId="urn:microsoft.com/office/officeart/2005/8/layout/pyramid1"/>
    <dgm:cxn modelId="{D04A4570-40DA-4D81-8713-65C6001A11FE}" type="presParOf" srcId="{4700B91B-AD38-4A2A-B605-40E84A668DDB}" destId="{884A687D-4F65-41BE-9BA1-5B52633A2555}" srcOrd="0" destOrd="0" presId="urn:microsoft.com/office/officeart/2005/8/layout/pyramid1"/>
    <dgm:cxn modelId="{633E5D7E-2329-42C7-B63E-BA0F733D5DF7}" type="presParOf" srcId="{4700B91B-AD38-4A2A-B605-40E84A668DDB}" destId="{6FA25EC7-4646-4898-8FE8-EA8AE81E9A80}" srcOrd="1" destOrd="0" presId="urn:microsoft.com/office/officeart/2005/8/layout/pyramid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7AB456-A1B7-4275-9D81-1CE929CC4C12}">
      <dsp:nvSpPr>
        <dsp:cNvPr id="0" name=""/>
        <dsp:cNvSpPr/>
      </dsp:nvSpPr>
      <dsp:spPr>
        <a:xfrm>
          <a:off x="2072217" y="0"/>
          <a:ext cx="2072217" cy="1381478"/>
        </a:xfrm>
        <a:prstGeom prst="trapezoid">
          <a:avLst>
            <a:gd name="adj" fmla="val 75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GB" sz="3500" kern="1200" dirty="0"/>
            <a:t>Synthesis</a:t>
          </a:r>
        </a:p>
      </dsp:txBody>
      <dsp:txXfrm>
        <a:off x="2072217" y="0"/>
        <a:ext cx="2072217" cy="1381478"/>
      </dsp:txXfrm>
    </dsp:sp>
    <dsp:sp modelId="{D73B4EF8-352A-42F0-B3F0-7A00E2C73D4E}">
      <dsp:nvSpPr>
        <dsp:cNvPr id="0" name=""/>
        <dsp:cNvSpPr/>
      </dsp:nvSpPr>
      <dsp:spPr>
        <a:xfrm>
          <a:off x="1036108" y="1381478"/>
          <a:ext cx="4144434" cy="1381478"/>
        </a:xfrm>
        <a:prstGeom prst="trapezoid">
          <a:avLst>
            <a:gd name="adj" fmla="val 75000"/>
          </a:avLst>
        </a:prstGeom>
        <a:solidFill>
          <a:schemeClr val="accent5">
            <a:hueOff val="-2121796"/>
            <a:satOff val="-22609"/>
            <a:lumOff val="500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GB" sz="3500" kern="1200" dirty="0"/>
            <a:t>Translation</a:t>
          </a:r>
        </a:p>
      </dsp:txBody>
      <dsp:txXfrm>
        <a:off x="1761384" y="1381478"/>
        <a:ext cx="2693882" cy="1381478"/>
      </dsp:txXfrm>
    </dsp:sp>
    <dsp:sp modelId="{884A687D-4F65-41BE-9BA1-5B52633A2555}">
      <dsp:nvSpPr>
        <dsp:cNvPr id="0" name=""/>
        <dsp:cNvSpPr/>
      </dsp:nvSpPr>
      <dsp:spPr>
        <a:xfrm>
          <a:off x="0" y="2762956"/>
          <a:ext cx="6216651" cy="1381478"/>
        </a:xfrm>
        <a:prstGeom prst="trapezoid">
          <a:avLst>
            <a:gd name="adj" fmla="val 75000"/>
          </a:avLst>
        </a:prstGeom>
        <a:gradFill rotWithShape="0">
          <a:gsLst>
            <a:gs pos="0">
              <a:schemeClr val="accent6">
                <a:lumMod val="50000"/>
              </a:schemeClr>
            </a:gs>
            <a:gs pos="24000">
              <a:schemeClr val="accent6">
                <a:lumMod val="40000"/>
                <a:lumOff val="60000"/>
              </a:schemeClr>
            </a:gs>
            <a:gs pos="52000">
              <a:srgbClr val="00B050"/>
            </a:gs>
            <a:gs pos="98000">
              <a:srgbClr val="FFFF00"/>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GB" sz="3500" kern="1200" dirty="0"/>
            <a:t>Comprehension</a:t>
          </a:r>
        </a:p>
      </dsp:txBody>
      <dsp:txXfrm>
        <a:off x="1087913" y="2762956"/>
        <a:ext cx="4040823" cy="13814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7AB456-A1B7-4275-9D81-1CE929CC4C12}">
      <dsp:nvSpPr>
        <dsp:cNvPr id="0" name=""/>
        <dsp:cNvSpPr/>
      </dsp:nvSpPr>
      <dsp:spPr>
        <a:xfrm>
          <a:off x="1176866" y="0"/>
          <a:ext cx="1176866" cy="784577"/>
        </a:xfrm>
        <a:prstGeom prst="trapezoid">
          <a:avLst>
            <a:gd name="adj" fmla="val 75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t>Synthesis</a:t>
          </a:r>
        </a:p>
      </dsp:txBody>
      <dsp:txXfrm>
        <a:off x="1176866" y="0"/>
        <a:ext cx="1176866" cy="784577"/>
      </dsp:txXfrm>
    </dsp:sp>
    <dsp:sp modelId="{D73B4EF8-352A-42F0-B3F0-7A00E2C73D4E}">
      <dsp:nvSpPr>
        <dsp:cNvPr id="0" name=""/>
        <dsp:cNvSpPr/>
      </dsp:nvSpPr>
      <dsp:spPr>
        <a:xfrm>
          <a:off x="588433" y="784577"/>
          <a:ext cx="2353733" cy="784577"/>
        </a:xfrm>
        <a:prstGeom prst="trapezoid">
          <a:avLst>
            <a:gd name="adj" fmla="val 75000"/>
          </a:avLst>
        </a:prstGeom>
        <a:solidFill>
          <a:schemeClr val="accent5">
            <a:hueOff val="-2121796"/>
            <a:satOff val="-22609"/>
            <a:lumOff val="500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t>Translation</a:t>
          </a:r>
        </a:p>
      </dsp:txBody>
      <dsp:txXfrm>
        <a:off x="1000336" y="784577"/>
        <a:ext cx="1529926" cy="784577"/>
      </dsp:txXfrm>
    </dsp:sp>
    <dsp:sp modelId="{884A687D-4F65-41BE-9BA1-5B52633A2555}">
      <dsp:nvSpPr>
        <dsp:cNvPr id="0" name=""/>
        <dsp:cNvSpPr/>
      </dsp:nvSpPr>
      <dsp:spPr>
        <a:xfrm>
          <a:off x="0" y="1569155"/>
          <a:ext cx="3530600" cy="784577"/>
        </a:xfrm>
        <a:prstGeom prst="trapezoid">
          <a:avLst>
            <a:gd name="adj" fmla="val 75000"/>
          </a:avLst>
        </a:prstGeom>
        <a:gradFill rotWithShape="0">
          <a:gsLst>
            <a:gs pos="0">
              <a:schemeClr val="accent6">
                <a:lumMod val="50000"/>
              </a:schemeClr>
            </a:gs>
            <a:gs pos="24000">
              <a:schemeClr val="accent6">
                <a:lumMod val="40000"/>
                <a:lumOff val="60000"/>
              </a:schemeClr>
            </a:gs>
            <a:gs pos="52000">
              <a:srgbClr val="00B050"/>
            </a:gs>
            <a:gs pos="98000">
              <a:srgbClr val="FFFF00"/>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t>Comprehension</a:t>
          </a:r>
        </a:p>
      </dsp:txBody>
      <dsp:txXfrm>
        <a:off x="617854" y="1569155"/>
        <a:ext cx="2294890" cy="784577"/>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10/6/2022</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10/6/2022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Welcome</a:t>
            </a:r>
          </a:p>
        </p:txBody>
      </p:sp>
      <p:sp>
        <p:nvSpPr>
          <p:cNvPr id="4" name="Slide Number Placeholder 3"/>
          <p:cNvSpPr>
            <a:spLocks noGrp="1"/>
          </p:cNvSpPr>
          <p:nvPr>
            <p:ph type="sldNum" sz="quarter" idx="5"/>
          </p:nvPr>
        </p:nvSpPr>
        <p:spPr/>
        <p:txBody>
          <a:bodyPr/>
          <a:lstStyle/>
          <a:p>
            <a:fld id="{A2724262-D47C-D444-8DFB-457E9BF504E8}" type="slidenum">
              <a:rPr lang="en-US" smtClean="0"/>
              <a:t>1</a:t>
            </a:fld>
            <a:endParaRPr lang="en-US"/>
          </a:p>
        </p:txBody>
      </p:sp>
    </p:spTree>
    <p:extLst>
      <p:ext uri="{BB962C8B-B14F-4D97-AF65-F5344CB8AC3E}">
        <p14:creationId xmlns:p14="http://schemas.microsoft.com/office/powerpoint/2010/main" val="6976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For the following activities, you’ll need to “put on the hat” of a different discipline. You will take a few minutes to think, then each of you evaluate the scenario and share how you think the chosen discipline might approach the problem/ issue/ example. The person who is actually from that discipline, will listen to the views of the individuals and correct or offer alternatives or enhance the input, just shared.</a:t>
            </a:r>
          </a:p>
          <a:p>
            <a:endParaRPr lang="en-GB" dirty="0"/>
          </a:p>
          <a:p>
            <a:r>
              <a:rPr lang="en-GB" dirty="0"/>
              <a:t>This may be challenging, as you might have to block your own personal perspectives here – only look from  the discipline stated perspective. The aim is that your assumptions are checked and you can learn from others’ perspectives too – further deepening and enhancing your perspective taking skills.  </a:t>
            </a:r>
          </a:p>
        </p:txBody>
      </p:sp>
      <p:sp>
        <p:nvSpPr>
          <p:cNvPr id="4" name="Slide Number Placeholder 3"/>
          <p:cNvSpPr>
            <a:spLocks noGrp="1"/>
          </p:cNvSpPr>
          <p:nvPr>
            <p:ph type="sldNum" sz="quarter" idx="5"/>
          </p:nvPr>
        </p:nvSpPr>
        <p:spPr/>
        <p:txBody>
          <a:bodyPr/>
          <a:lstStyle/>
          <a:p>
            <a:fld id="{A2724262-D47C-D444-8DFB-457E9BF504E8}" type="slidenum">
              <a:rPr lang="en-US" smtClean="0"/>
              <a:t>10</a:t>
            </a:fld>
            <a:endParaRPr lang="en-US"/>
          </a:p>
        </p:txBody>
      </p:sp>
    </p:spTree>
    <p:extLst>
      <p:ext uri="{BB962C8B-B14F-4D97-AF65-F5344CB8AC3E}">
        <p14:creationId xmlns:p14="http://schemas.microsoft.com/office/powerpoint/2010/main" val="1906058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A2724262-D47C-D444-8DFB-457E9BF504E8}" type="slidenum">
              <a:rPr lang="en-US" smtClean="0"/>
              <a:t>11</a:t>
            </a:fld>
            <a:endParaRPr lang="en-US"/>
          </a:p>
        </p:txBody>
      </p:sp>
    </p:spTree>
    <p:extLst>
      <p:ext uri="{BB962C8B-B14F-4D97-AF65-F5344CB8AC3E}">
        <p14:creationId xmlns:p14="http://schemas.microsoft.com/office/powerpoint/2010/main" val="1112689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A2724262-D47C-D444-8DFB-457E9BF504E8}" type="slidenum">
              <a:rPr lang="en-US" smtClean="0"/>
              <a:t>12</a:t>
            </a:fld>
            <a:endParaRPr lang="en-US"/>
          </a:p>
        </p:txBody>
      </p:sp>
    </p:spTree>
    <p:extLst>
      <p:ext uri="{BB962C8B-B14F-4D97-AF65-F5344CB8AC3E}">
        <p14:creationId xmlns:p14="http://schemas.microsoft.com/office/powerpoint/2010/main" val="1139520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13</a:t>
            </a:fld>
            <a:endParaRPr lang="en-US"/>
          </a:p>
        </p:txBody>
      </p:sp>
    </p:spTree>
    <p:extLst>
      <p:ext uri="{BB962C8B-B14F-4D97-AF65-F5344CB8AC3E}">
        <p14:creationId xmlns:p14="http://schemas.microsoft.com/office/powerpoint/2010/main" val="780551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A2724262-D47C-D444-8DFB-457E9BF504E8}" type="slidenum">
              <a:rPr lang="en-US" smtClean="0"/>
              <a:t>14</a:t>
            </a:fld>
            <a:endParaRPr lang="en-US"/>
          </a:p>
        </p:txBody>
      </p:sp>
    </p:spTree>
    <p:extLst>
      <p:ext uri="{BB962C8B-B14F-4D97-AF65-F5344CB8AC3E}">
        <p14:creationId xmlns:p14="http://schemas.microsoft.com/office/powerpoint/2010/main" val="3480218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A2724262-D47C-D444-8DFB-457E9BF504E8}" type="slidenum">
              <a:rPr lang="en-US" smtClean="0"/>
              <a:t>15</a:t>
            </a:fld>
            <a:endParaRPr lang="en-US"/>
          </a:p>
        </p:txBody>
      </p:sp>
    </p:spTree>
    <p:extLst>
      <p:ext uri="{BB962C8B-B14F-4D97-AF65-F5344CB8AC3E}">
        <p14:creationId xmlns:p14="http://schemas.microsoft.com/office/powerpoint/2010/main" val="3435222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Now you have practised looking from another’s perspective and would have got immediate feedback on how close you were to getting it right… I hope this has helped you to solidify some of your perspective taking abilities. </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16</a:t>
            </a:fld>
            <a:endParaRPr lang="en-US"/>
          </a:p>
        </p:txBody>
      </p:sp>
    </p:spTree>
    <p:extLst>
      <p:ext uri="{BB962C8B-B14F-4D97-AF65-F5344CB8AC3E}">
        <p14:creationId xmlns:p14="http://schemas.microsoft.com/office/powerpoint/2010/main" val="2063696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in case you don’t know what a smart goal is…</a:t>
            </a:r>
          </a:p>
        </p:txBody>
      </p:sp>
      <p:sp>
        <p:nvSpPr>
          <p:cNvPr id="4" name="Slide Number Placeholder 3"/>
          <p:cNvSpPr>
            <a:spLocks noGrp="1"/>
          </p:cNvSpPr>
          <p:nvPr>
            <p:ph type="sldNum" sz="quarter" idx="5"/>
          </p:nvPr>
        </p:nvSpPr>
        <p:spPr/>
        <p:txBody>
          <a:bodyPr/>
          <a:lstStyle/>
          <a:p>
            <a:fld id="{A2724262-D47C-D444-8DFB-457E9BF504E8}" type="slidenum">
              <a:rPr lang="en-US" smtClean="0"/>
              <a:t>17</a:t>
            </a:fld>
            <a:endParaRPr lang="en-US"/>
          </a:p>
        </p:txBody>
      </p:sp>
    </p:spTree>
    <p:extLst>
      <p:ext uri="{BB962C8B-B14F-4D97-AF65-F5344CB8AC3E}">
        <p14:creationId xmlns:p14="http://schemas.microsoft.com/office/powerpoint/2010/main" val="2034189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Having spoken to your tutors and stakeholders, a few recurring themes popped up… I’d like you to think about and discuss the following in your teams. After you have discussed each point. Set 1 SMART goal to possibly address these conundrums:</a:t>
            </a:r>
          </a:p>
          <a:p>
            <a:pPr marL="0" indent="0">
              <a:buNone/>
            </a:pPr>
            <a:endParaRPr lang="en-GB" dirty="0"/>
          </a:p>
          <a:p>
            <a:pPr marL="228600" indent="-228600">
              <a:buAutoNum type="arabicPeriod"/>
            </a:pPr>
            <a:r>
              <a:rPr lang="en-GB" dirty="0"/>
              <a:t>What if your discipline is not quite relevant to the project?</a:t>
            </a:r>
          </a:p>
          <a:p>
            <a:pPr marL="228600" indent="-228600">
              <a:buAutoNum type="arabicPeriod"/>
            </a:pPr>
            <a:r>
              <a:rPr lang="en-GB" dirty="0"/>
              <a:t>What skills can you apply to it- regardless? E.g. last week, there was a young man who forgot to add to his concept map, his statistical and research methodology skills – these are especially useful when you are trying to justify an approach or test a hypothesis. So directly, maybe you can’t touch his discipline in the deliverable, but certainly it is a valuable enhancement to what might otherwise have been a rudimentary approach if it were left out.  </a:t>
            </a:r>
          </a:p>
          <a:p>
            <a:pPr marL="228600" indent="-228600">
              <a:buAutoNum type="arabicPeriod"/>
            </a:pPr>
            <a:r>
              <a:rPr lang="en-GB" dirty="0"/>
              <a:t>What did you do in the last module, that you’d like to avoid this time? I know many of you were very solution focussed, and in hind sight, more time could have been spent researching and investigating. Maybe not going for your first instinct – taking time to listen to all input to create a better option? </a:t>
            </a:r>
          </a:p>
          <a:p>
            <a:pPr marL="228600" indent="-228600">
              <a:buAutoNum type="arabicPeriod"/>
            </a:pPr>
            <a:r>
              <a:rPr lang="en-GB" dirty="0"/>
              <a:t>Some stakeholders are unable to pin point the difference between a Saxion deliverable and a UT deliverable – why/how could this happen? </a:t>
            </a:r>
          </a:p>
        </p:txBody>
      </p:sp>
      <p:sp>
        <p:nvSpPr>
          <p:cNvPr id="4" name="Slide Number Placeholder 3"/>
          <p:cNvSpPr>
            <a:spLocks noGrp="1"/>
          </p:cNvSpPr>
          <p:nvPr>
            <p:ph type="sldNum" sz="quarter" idx="5"/>
          </p:nvPr>
        </p:nvSpPr>
        <p:spPr/>
        <p:txBody>
          <a:bodyPr/>
          <a:lstStyle/>
          <a:p>
            <a:fld id="{A2724262-D47C-D444-8DFB-457E9BF504E8}" type="slidenum">
              <a:rPr lang="en-US" smtClean="0"/>
              <a:t>18</a:t>
            </a:fld>
            <a:endParaRPr lang="en-US"/>
          </a:p>
        </p:txBody>
      </p:sp>
    </p:spTree>
    <p:extLst>
      <p:ext uri="{BB962C8B-B14F-4D97-AF65-F5344CB8AC3E}">
        <p14:creationId xmlns:p14="http://schemas.microsoft.com/office/powerpoint/2010/main" val="59427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We wanted you to start to look at problems from other disciplines’ perspectives.</a:t>
            </a:r>
          </a:p>
          <a:p>
            <a:endParaRPr lang="en-GB" dirty="0"/>
          </a:p>
          <a:p>
            <a:r>
              <a:rPr lang="en-GB" dirty="0"/>
              <a:t>A tip I once got, that you can use here when discovering the other disciplines – is repeatedly asking why.  Trying to find the source of a problem, so that you can really get to the root of </a:t>
            </a:r>
            <a:r>
              <a:rPr lang="en-GB"/>
              <a:t>the issue. </a:t>
            </a:r>
            <a:endParaRPr lang="en-GB" dirty="0"/>
          </a:p>
          <a:p>
            <a:endParaRPr lang="en-GB" dirty="0"/>
          </a:p>
          <a:p>
            <a:r>
              <a:rPr lang="en-GB" dirty="0"/>
              <a:t>Moving forward, I hope that you can approach your deliverable with a better understanding of what everyone can offer and hopefully you can more easily start to integrate and create new ideas</a:t>
            </a:r>
          </a:p>
        </p:txBody>
      </p:sp>
      <p:sp>
        <p:nvSpPr>
          <p:cNvPr id="4" name="Slide Number Placeholder 3"/>
          <p:cNvSpPr>
            <a:spLocks noGrp="1"/>
          </p:cNvSpPr>
          <p:nvPr>
            <p:ph type="sldNum" sz="quarter" idx="5"/>
          </p:nvPr>
        </p:nvSpPr>
        <p:spPr/>
        <p:txBody>
          <a:bodyPr/>
          <a:lstStyle/>
          <a:p>
            <a:fld id="{A2724262-D47C-D444-8DFB-457E9BF504E8}" type="slidenum">
              <a:rPr lang="en-US" smtClean="0"/>
              <a:t>19</a:t>
            </a:fld>
            <a:endParaRPr lang="en-US"/>
          </a:p>
        </p:txBody>
      </p:sp>
    </p:spTree>
    <p:extLst>
      <p:ext uri="{BB962C8B-B14F-4D97-AF65-F5344CB8AC3E}">
        <p14:creationId xmlns:p14="http://schemas.microsoft.com/office/powerpoint/2010/main" val="2586610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aim for today is that you can enhance your cross-disciplinary knowledge and start to practise perspective taking, i.e. perceiving a situation or understanding a concept from an alternative point of view.</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2</a:t>
            </a:fld>
            <a:endParaRPr lang="en-US"/>
          </a:p>
        </p:txBody>
      </p:sp>
    </p:spTree>
    <p:extLst>
      <p:ext uri="{BB962C8B-B14F-4D97-AF65-F5344CB8AC3E}">
        <p14:creationId xmlns:p14="http://schemas.microsoft.com/office/powerpoint/2010/main" val="122920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20</a:t>
            </a:fld>
            <a:endParaRPr lang="en-US"/>
          </a:p>
        </p:txBody>
      </p:sp>
    </p:spTree>
    <p:extLst>
      <p:ext uri="{BB962C8B-B14F-4D97-AF65-F5344CB8AC3E}">
        <p14:creationId xmlns:p14="http://schemas.microsoft.com/office/powerpoint/2010/main" val="90658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Last week, you guys used a chair as an example to demonstrate how the engineer or designer will approach something differently.  This inspired this next activity…</a:t>
            </a:r>
          </a:p>
        </p:txBody>
      </p:sp>
      <p:sp>
        <p:nvSpPr>
          <p:cNvPr id="4" name="Slide Number Placeholder 3"/>
          <p:cNvSpPr>
            <a:spLocks noGrp="1"/>
          </p:cNvSpPr>
          <p:nvPr>
            <p:ph type="sldNum" sz="quarter" idx="5"/>
          </p:nvPr>
        </p:nvSpPr>
        <p:spPr/>
        <p:txBody>
          <a:bodyPr/>
          <a:lstStyle/>
          <a:p>
            <a:fld id="{A2724262-D47C-D444-8DFB-457E9BF504E8}" type="slidenum">
              <a:rPr lang="en-US" smtClean="0"/>
              <a:t>3</a:t>
            </a:fld>
            <a:endParaRPr lang="en-US"/>
          </a:p>
        </p:txBody>
      </p:sp>
    </p:spTree>
    <p:extLst>
      <p:ext uri="{BB962C8B-B14F-4D97-AF65-F5344CB8AC3E}">
        <p14:creationId xmlns:p14="http://schemas.microsoft.com/office/powerpoint/2010/main" val="524674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focus on any aspect of the picture, visible or not, for example, even though not obvious in this picture, a logistics professional will start to think about transporting, storing and managing this produce.  (Students work in groups on flip charts or white boards and explain and document how they’d look at the scenarios/ pictures.)</a:t>
            </a:r>
          </a:p>
        </p:txBody>
      </p:sp>
      <p:sp>
        <p:nvSpPr>
          <p:cNvPr id="4" name="Slide Number Placeholder 3"/>
          <p:cNvSpPr>
            <a:spLocks noGrp="1"/>
          </p:cNvSpPr>
          <p:nvPr>
            <p:ph type="sldNum" sz="quarter" idx="5"/>
          </p:nvPr>
        </p:nvSpPr>
        <p:spPr/>
        <p:txBody>
          <a:bodyPr/>
          <a:lstStyle/>
          <a:p>
            <a:fld id="{A2724262-D47C-D444-8DFB-457E9BF504E8}" type="slidenum">
              <a:rPr lang="en-US" smtClean="0"/>
              <a:t>4</a:t>
            </a:fld>
            <a:endParaRPr lang="en-US"/>
          </a:p>
        </p:txBody>
      </p:sp>
    </p:spTree>
    <p:extLst>
      <p:ext uri="{BB962C8B-B14F-4D97-AF65-F5344CB8AC3E}">
        <p14:creationId xmlns:p14="http://schemas.microsoft.com/office/powerpoint/2010/main" val="917189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5</a:t>
            </a:fld>
            <a:endParaRPr lang="en-US"/>
          </a:p>
        </p:txBody>
      </p:sp>
    </p:spTree>
    <p:extLst>
      <p:ext uri="{BB962C8B-B14F-4D97-AF65-F5344CB8AC3E}">
        <p14:creationId xmlns:p14="http://schemas.microsoft.com/office/powerpoint/2010/main" val="1424639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6</a:t>
            </a:fld>
            <a:endParaRPr lang="en-US"/>
          </a:p>
        </p:txBody>
      </p:sp>
    </p:spTree>
    <p:extLst>
      <p:ext uri="{BB962C8B-B14F-4D97-AF65-F5344CB8AC3E}">
        <p14:creationId xmlns:p14="http://schemas.microsoft.com/office/powerpoint/2010/main" val="1992815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Agenda for today</a:t>
            </a:r>
          </a:p>
        </p:txBody>
      </p:sp>
      <p:sp>
        <p:nvSpPr>
          <p:cNvPr id="4" name="Slide Number Placeholder 3"/>
          <p:cNvSpPr>
            <a:spLocks noGrp="1"/>
          </p:cNvSpPr>
          <p:nvPr>
            <p:ph type="sldNum" sz="quarter" idx="5"/>
          </p:nvPr>
        </p:nvSpPr>
        <p:spPr/>
        <p:txBody>
          <a:bodyPr/>
          <a:lstStyle/>
          <a:p>
            <a:fld id="{A2724262-D47C-D444-8DFB-457E9BF504E8}" type="slidenum">
              <a:rPr lang="en-US" smtClean="0"/>
              <a:t>7</a:t>
            </a:fld>
            <a:endParaRPr lang="en-US"/>
          </a:p>
        </p:txBody>
      </p:sp>
    </p:spTree>
    <p:extLst>
      <p:ext uri="{BB962C8B-B14F-4D97-AF65-F5344CB8AC3E}">
        <p14:creationId xmlns:p14="http://schemas.microsoft.com/office/powerpoint/2010/main" val="317009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As your current teams consist of multiple disciplines and you all have a range of experience working with different disciplines, you all have different starting points and reference points when it comes to interdisciplinary understanding. We have a pyramid depicting what an interdisciplinary student should be able to do. The key word here is </a:t>
            </a:r>
            <a:r>
              <a:rPr lang="en-GB" b="1" dirty="0"/>
              <a:t>interrogate -</a:t>
            </a:r>
            <a:r>
              <a:rPr lang="en-GB" b="0" i="1" dirty="0">
                <a:solidFill>
                  <a:srgbClr val="202124"/>
                </a:solidFill>
                <a:effectLst/>
                <a:latin typeface="arial" panose="020B0604020202020204" pitchFamily="34" charset="0"/>
              </a:rPr>
              <a:t>asking questions of (someone) closely, aggressively, or formally). </a:t>
            </a:r>
            <a:r>
              <a:rPr lang="en-GB" b="0" i="0" dirty="0">
                <a:solidFill>
                  <a:srgbClr val="202124"/>
                </a:solidFill>
                <a:effectLst/>
                <a:latin typeface="arial" panose="020B0604020202020204" pitchFamily="34" charset="0"/>
              </a:rPr>
              <a:t>The verbs are arranged from more simple to complex – as I said we all have different starting points, what I hope for you is that during this module you can move up and grow, depending on where you start. </a:t>
            </a:r>
          </a:p>
          <a:p>
            <a:endParaRPr lang="en-GB" b="0" i="0" dirty="0">
              <a:solidFill>
                <a:srgbClr val="202124"/>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202124"/>
                </a:solidFill>
                <a:effectLst/>
                <a:latin typeface="arial" panose="020B0604020202020204" pitchFamily="34" charset="0"/>
              </a:rPr>
              <a:t>(</a:t>
            </a:r>
            <a:r>
              <a:rPr lang="en-GB" sz="1200" dirty="0">
                <a:latin typeface="Calibri" panose="020F0502020204030204" pitchFamily="34" charset="0"/>
                <a:cs typeface="Calibri" panose="020F0502020204030204" pitchFamily="34" charset="0"/>
              </a:rPr>
              <a:t>S</a:t>
            </a:r>
            <a:r>
              <a:rPr lang="en-GB" sz="1200" b="0" i="0" u="none" strike="noStrike" baseline="0" dirty="0">
                <a:latin typeface="Calibri" panose="020F0502020204030204" pitchFamily="34" charset="0"/>
                <a:cs typeface="Calibri" panose="020F0502020204030204" pitchFamily="34" charset="0"/>
              </a:rPr>
              <a:t>ynthesis of multiple disciplinary methods and perspectives. </a:t>
            </a:r>
            <a:r>
              <a:rPr lang="en-GB" sz="1200" b="0" i="1" u="none" strike="noStrike" baseline="0" dirty="0">
                <a:latin typeface="Calibri" panose="020F0502020204030204" pitchFamily="34" charset="0"/>
                <a:cs typeface="Calibri" panose="020F0502020204030204" pitchFamily="34" charset="0"/>
              </a:rPr>
              <a:t>)</a:t>
            </a:r>
            <a:endParaRPr lang="en-GB" sz="1200" b="0" i="0" u="none" strike="noStrike"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A2724262-D47C-D444-8DFB-457E9BF504E8}" type="slidenum">
              <a:rPr lang="en-US" smtClean="0"/>
              <a:t>8</a:t>
            </a:fld>
            <a:endParaRPr lang="en-US"/>
          </a:p>
        </p:txBody>
      </p:sp>
    </p:spTree>
    <p:extLst>
      <p:ext uri="{BB962C8B-B14F-4D97-AF65-F5344CB8AC3E}">
        <p14:creationId xmlns:p14="http://schemas.microsoft.com/office/powerpoint/2010/main" val="1164084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Last week you all started to share some of what you know and can do, so we all should be at least starting on the section of the comprehension level. And at the very least, you know who to ask and who to go to for more information on their field. </a:t>
            </a:r>
            <a:endParaRPr lang="en-GB" sz="1200" b="0" i="0" u="none" strike="noStrike"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A2724262-D47C-D444-8DFB-457E9BF504E8}" type="slidenum">
              <a:rPr lang="en-US" smtClean="0"/>
              <a:t>9</a:t>
            </a:fld>
            <a:endParaRPr lang="en-US"/>
          </a:p>
        </p:txBody>
      </p:sp>
    </p:spTree>
    <p:extLst>
      <p:ext uri="{BB962C8B-B14F-4D97-AF65-F5344CB8AC3E}">
        <p14:creationId xmlns:p14="http://schemas.microsoft.com/office/powerpoint/2010/main" val="18571454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9.png"/><Relationship Id="rId2" Type="http://schemas.openxmlformats.org/officeDocument/2006/relationships/slideLayout" Target="../slideLayouts/slideLayout20.xml"/><Relationship Id="rId16" Type="http://schemas.openxmlformats.org/officeDocument/2006/relationships/theme" Target="../theme/theme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9.png"/><Relationship Id="rId2" Type="http://schemas.openxmlformats.org/officeDocument/2006/relationships/slideLayout" Target="../slideLayouts/slideLayout35.xml"/><Relationship Id="rId16" Type="http://schemas.openxmlformats.org/officeDocument/2006/relationships/theme" Target="../theme/theme8.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6 October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6 October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54.xml"/><Relationship Id="rId5" Type="http://schemas.openxmlformats.org/officeDocument/2006/relationships/image" Target="../media/image22.jpg"/><Relationship Id="rId4" Type="http://schemas.openxmlformats.org/officeDocument/2006/relationships/image" Target="cid:912aea9c-2953-4b13-8752-5d370e502c2b@exchange.utwente.n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54.xml"/><Relationship Id="rId5" Type="http://schemas.openxmlformats.org/officeDocument/2006/relationships/image" Target="../media/image23.jpg"/><Relationship Id="rId4" Type="http://schemas.openxmlformats.org/officeDocument/2006/relationships/image" Target="cid:3a059a40-4d5c-4e99-9b3d-f3fbc95ee70e@exchange.utwente.n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54.xml"/><Relationship Id="rId5" Type="http://schemas.openxmlformats.org/officeDocument/2006/relationships/image" Target="../media/image26.jpg"/><Relationship Id="rId4" Type="http://schemas.openxmlformats.org/officeDocument/2006/relationships/image" Target="cid:928b346f-cc57-4564-8b30-80934668bc25@exchange.utwente.n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5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cid:9df0034f-2535-4b6c-b6d7-7bf709e4f3a3@exchange.utwente.n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54.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54.xml"/><Relationship Id="rId4" Type="http://schemas.openxmlformats.org/officeDocument/2006/relationships/hyperlink" Target="http://scholar.google.com/scholar_lookup?hl=en&amp;publication_year=2000&amp;pages=17-38&amp;author=V.+Boix+Mansilla&amp;author=W.+C.+Miller&amp;author=H.+Gardner&amp;title=Interdisciplinary+curriculum%3A+Challenges+to+implementatio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62.xml"/><Relationship Id="rId5" Type="http://schemas.openxmlformats.org/officeDocument/2006/relationships/image" Target="../media/image13.sv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62.xml"/><Relationship Id="rId5" Type="http://schemas.openxmlformats.org/officeDocument/2006/relationships/image" Target="../media/image13.sv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62.xml"/><Relationship Id="rId5" Type="http://schemas.openxmlformats.org/officeDocument/2006/relationships/image" Target="../media/image13.sv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62.xml"/><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2.xml"/><Relationship Id="rId4"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5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9.jpeg"/><Relationship Id="rId7" Type="http://schemas.openxmlformats.org/officeDocument/2006/relationships/diagramQuickStyle" Target="../diagrams/quickStyle2.xml"/><Relationship Id="rId2" Type="http://schemas.openxmlformats.org/officeDocument/2006/relationships/notesSlide" Target="../notesSlides/notesSlide9.xml"/><Relationship Id="rId1" Type="http://schemas.openxmlformats.org/officeDocument/2006/relationships/slideLayout" Target="../slideLayouts/slideLayout54.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cid:3a059a40-4d5c-4e99-9b3d-f3fbc95ee70e@exchange.utwente.nl" TargetMode="External"/><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08C50A-802C-7646-865C-D5AADE2F7A4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itle 4">
            <a:extLst>
              <a:ext uri="{FF2B5EF4-FFF2-40B4-BE49-F238E27FC236}">
                <a16:creationId xmlns:a16="http://schemas.microsoft.com/office/drawing/2014/main" id="{C6157EDA-17D1-8B49-B764-4073DC5985C0}"/>
              </a:ext>
            </a:extLst>
          </p:cNvPr>
          <p:cNvSpPr>
            <a:spLocks noGrp="1"/>
          </p:cNvSpPr>
          <p:nvPr>
            <p:ph type="title"/>
          </p:nvPr>
        </p:nvSpPr>
        <p:spPr>
          <a:xfrm>
            <a:off x="291547" y="1136918"/>
            <a:ext cx="11553044" cy="656274"/>
          </a:xfrm>
          <a:solidFill>
            <a:schemeClr val="accent6">
              <a:lumMod val="20000"/>
              <a:lumOff val="80000"/>
            </a:schemeClr>
          </a:solidFill>
          <a:ln>
            <a:solidFill>
              <a:schemeClr val="accent6">
                <a:lumMod val="50000"/>
              </a:schemeClr>
            </a:solidFill>
          </a:ln>
        </p:spPr>
        <p:txBody>
          <a:bodyPr/>
          <a:lstStyle/>
          <a:p>
            <a:pPr algn="ctr"/>
            <a:r>
              <a:rPr lang="en-US" sz="4800" dirty="0">
                <a:solidFill>
                  <a:srgbClr val="1C621C"/>
                </a:solidFill>
              </a:rPr>
              <a:t>Interdisciplinary Skills Workshop 2</a:t>
            </a:r>
          </a:p>
        </p:txBody>
      </p:sp>
      <p:sp>
        <p:nvSpPr>
          <p:cNvPr id="7" name="Text Placeholder 6">
            <a:extLst>
              <a:ext uri="{FF2B5EF4-FFF2-40B4-BE49-F238E27FC236}">
                <a16:creationId xmlns:a16="http://schemas.microsoft.com/office/drawing/2014/main" id="{F8DF3502-DAAC-2A44-BB67-C2A76A7E76E0}"/>
              </a:ext>
            </a:extLst>
          </p:cNvPr>
          <p:cNvSpPr>
            <a:spLocks noGrp="1"/>
          </p:cNvSpPr>
          <p:nvPr>
            <p:ph type="body" sz="quarter" idx="14"/>
          </p:nvPr>
        </p:nvSpPr>
        <p:spPr>
          <a:xfrm>
            <a:off x="291547" y="204858"/>
            <a:ext cx="7500731" cy="477837"/>
          </a:xfrm>
        </p:spPr>
        <p:txBody>
          <a:bodyPr/>
          <a:lstStyle/>
          <a:p>
            <a:r>
              <a:rPr lang="en-US" dirty="0">
                <a:solidFill>
                  <a:schemeClr val="bg2"/>
                </a:solidFill>
              </a:rPr>
              <a:t>Comenius project - Stripes 2021</a:t>
            </a:r>
          </a:p>
          <a:p>
            <a:r>
              <a:rPr lang="en-US" dirty="0">
                <a:solidFill>
                  <a:schemeClr val="bg2"/>
                </a:solidFill>
              </a:rPr>
              <a:t>Interdisciplinary Teams – Skills workshops</a:t>
            </a:r>
          </a:p>
        </p:txBody>
      </p:sp>
      <p:sp>
        <p:nvSpPr>
          <p:cNvPr id="11" name="TextBox 10">
            <a:extLst>
              <a:ext uri="{FF2B5EF4-FFF2-40B4-BE49-F238E27FC236}">
                <a16:creationId xmlns:a16="http://schemas.microsoft.com/office/drawing/2014/main" id="{D9D43C72-F88E-42B7-A786-598443BDA250}"/>
              </a:ext>
            </a:extLst>
          </p:cNvPr>
          <p:cNvSpPr txBox="1"/>
          <p:nvPr/>
        </p:nvSpPr>
        <p:spPr>
          <a:xfrm>
            <a:off x="271670" y="6483865"/>
            <a:ext cx="2813027" cy="307777"/>
          </a:xfrm>
          <a:prstGeom prst="rect">
            <a:avLst/>
          </a:prstGeom>
          <a:noFill/>
          <a:ln>
            <a:solidFill>
              <a:schemeClr val="bg1">
                <a:lumMod val="95000"/>
              </a:schemeClr>
            </a:solidFill>
          </a:ln>
        </p:spPr>
        <p:txBody>
          <a:bodyPr wrap="square" rtlCol="0">
            <a:spAutoFit/>
          </a:bodyPr>
          <a:lstStyle/>
          <a:p>
            <a:r>
              <a:rPr lang="en-GB" sz="1400" i="1" dirty="0">
                <a:solidFill>
                  <a:schemeClr val="tx2">
                    <a:lumMod val="40000"/>
                    <a:lumOff val="60000"/>
                  </a:schemeClr>
                </a:solidFill>
              </a:rPr>
              <a:t>Source: </a:t>
            </a:r>
            <a:r>
              <a:rPr lang="en-GB" sz="1400" i="1" u="sng" dirty="0">
                <a:solidFill>
                  <a:schemeClr val="tx2">
                    <a:lumMod val="40000"/>
                    <a:lumOff val="60000"/>
                  </a:schemeClr>
                </a:solidFill>
                <a:effectLst/>
                <a:latin typeface="Lucida"/>
              </a:rPr>
              <a:t>https://m.xkcd.com/2539/</a:t>
            </a:r>
            <a:endParaRPr lang="en-GB" sz="1400" i="1" dirty="0">
              <a:solidFill>
                <a:schemeClr val="tx2">
                  <a:lumMod val="40000"/>
                  <a:lumOff val="60000"/>
                </a:schemeClr>
              </a:solidFill>
            </a:endParaRPr>
          </a:p>
        </p:txBody>
      </p:sp>
      <p:pic>
        <p:nvPicPr>
          <p:cNvPr id="8" name="Picture 7" descr="A picture containing graphical user interface&#10;&#10;Description automatically generated">
            <a:extLst>
              <a:ext uri="{FF2B5EF4-FFF2-40B4-BE49-F238E27FC236}">
                <a16:creationId xmlns:a16="http://schemas.microsoft.com/office/drawing/2014/main" id="{5EC631E0-EC1F-40BC-9698-1C8A1B3503FA}"/>
              </a:ext>
            </a:extLst>
          </p:cNvPr>
          <p:cNvPicPr>
            <a:picLocks noChangeAspect="1"/>
          </p:cNvPicPr>
          <p:nvPr/>
        </p:nvPicPr>
        <p:blipFill rotWithShape="1">
          <a:blip r:embed="rId3"/>
          <a:srcRect l="23599" t="10636" r="23332" b="50167"/>
          <a:stretch/>
        </p:blipFill>
        <p:spPr bwMode="auto">
          <a:xfrm>
            <a:off x="1044574" y="2232441"/>
            <a:ext cx="9558917" cy="39712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435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ii) </a:t>
            </a:r>
            <a:r>
              <a:rPr lang="en-US" cap="none" dirty="0"/>
              <a:t>Mini-Cases</a:t>
            </a:r>
            <a:r>
              <a:rPr lang="en-US" b="1" i="0" kern="1200" cap="none" dirty="0">
                <a:latin typeface="Arial Narrow" panose="020B0606020202030204" pitchFamily="34" charset="0"/>
                <a:ea typeface="+mj-ea"/>
                <a:cs typeface="+mj-cs"/>
              </a:rPr>
              <a:t> | Perspective Taking   </a:t>
            </a:r>
          </a:p>
        </p:txBody>
      </p:sp>
      <p:sp>
        <p:nvSpPr>
          <p:cNvPr id="21" name="TextBox 20">
            <a:extLst>
              <a:ext uri="{FF2B5EF4-FFF2-40B4-BE49-F238E27FC236}">
                <a16:creationId xmlns:a16="http://schemas.microsoft.com/office/drawing/2014/main" id="{33087812-6E71-4A38-AFEF-7D97D903FF31}"/>
              </a:ext>
            </a:extLst>
          </p:cNvPr>
          <p:cNvSpPr txBox="1"/>
          <p:nvPr/>
        </p:nvSpPr>
        <p:spPr>
          <a:xfrm>
            <a:off x="1143000" y="1614438"/>
            <a:ext cx="6845300" cy="4955203"/>
          </a:xfrm>
          <a:prstGeom prst="rect">
            <a:avLst/>
          </a:prstGeom>
          <a:noFill/>
        </p:spPr>
        <p:txBody>
          <a:bodyPr wrap="square">
            <a:spAutoFit/>
          </a:bodyPr>
          <a:lstStyle/>
          <a:p>
            <a:r>
              <a:rPr lang="en-GB" sz="3200" u="sng" dirty="0">
                <a:highlight>
                  <a:srgbClr val="FFFF00"/>
                </a:highlight>
                <a:latin typeface="Calibri" panose="020F0502020204030204" pitchFamily="34" charset="0"/>
                <a:cs typeface="Calibri" panose="020F0502020204030204" pitchFamily="34" charset="0"/>
              </a:rPr>
              <a:t>Activity 1</a:t>
            </a:r>
          </a:p>
          <a:p>
            <a:pPr marL="514350" indent="-514350">
              <a:lnSpc>
                <a:spcPct val="150000"/>
              </a:lnSpc>
              <a:buAutoNum type="arabicPeriod"/>
            </a:pPr>
            <a:r>
              <a:rPr lang="en-GB" sz="2800" dirty="0">
                <a:latin typeface="Calibri" panose="020F0502020204030204" pitchFamily="34" charset="0"/>
                <a:cs typeface="Calibri" panose="020F0502020204030204" pitchFamily="34" charset="0"/>
              </a:rPr>
              <a:t>‘Put on a </a:t>
            </a:r>
            <a:r>
              <a:rPr lang="en-GB" sz="2800" b="1" dirty="0">
                <a:latin typeface="Calibri" panose="020F0502020204030204" pitchFamily="34" charset="0"/>
                <a:cs typeface="Calibri" panose="020F0502020204030204" pitchFamily="34" charset="0"/>
              </a:rPr>
              <a:t>different</a:t>
            </a:r>
            <a:r>
              <a:rPr lang="en-GB" sz="2800" dirty="0">
                <a:latin typeface="Calibri" panose="020F0502020204030204" pitchFamily="34" charset="0"/>
                <a:cs typeface="Calibri" panose="020F0502020204030204" pitchFamily="34" charset="0"/>
              </a:rPr>
              <a:t> disciplinary hat’</a:t>
            </a:r>
          </a:p>
          <a:p>
            <a:pPr marL="514350" indent="-514350">
              <a:lnSpc>
                <a:spcPct val="150000"/>
              </a:lnSpc>
              <a:buAutoNum type="arabicPeriod"/>
            </a:pPr>
            <a:r>
              <a:rPr lang="en-GB" sz="2800" b="1" dirty="0">
                <a:latin typeface="Calibri" panose="020F0502020204030204" pitchFamily="34" charset="0"/>
                <a:cs typeface="Calibri" panose="020F0502020204030204" pitchFamily="34" charset="0"/>
              </a:rPr>
              <a:t>Speculate</a:t>
            </a:r>
            <a:r>
              <a:rPr lang="en-GB" sz="2800" dirty="0">
                <a:latin typeface="Calibri" panose="020F0502020204030204" pitchFamily="34" charset="0"/>
                <a:cs typeface="Calibri" panose="020F0502020204030204" pitchFamily="34" charset="0"/>
              </a:rPr>
              <a:t> how the nominated discipline would look at the cases. </a:t>
            </a:r>
          </a:p>
          <a:p>
            <a:pPr marL="514350" indent="-514350">
              <a:lnSpc>
                <a:spcPct val="150000"/>
              </a:lnSpc>
              <a:buAutoNum type="arabicPeriod"/>
            </a:pPr>
            <a:r>
              <a:rPr lang="en-GB" sz="2800" b="1" dirty="0">
                <a:latin typeface="Calibri" panose="020F0502020204030204" pitchFamily="34" charset="0"/>
                <a:cs typeface="Calibri" panose="020F0502020204030204" pitchFamily="34" charset="0"/>
              </a:rPr>
              <a:t>Discuss </a:t>
            </a:r>
            <a:r>
              <a:rPr lang="en-GB" sz="2800" dirty="0">
                <a:latin typeface="Calibri" panose="020F0502020204030204" pitchFamily="34" charset="0"/>
                <a:cs typeface="Calibri" panose="020F0502020204030204" pitchFamily="34" charset="0"/>
              </a:rPr>
              <a:t>in your group – nominated discipline gives feedback per input. </a:t>
            </a:r>
          </a:p>
          <a:p>
            <a:pPr marL="514350" indent="-514350">
              <a:lnSpc>
                <a:spcPct val="150000"/>
              </a:lnSpc>
              <a:buAutoNum type="arabicPeriod"/>
            </a:pPr>
            <a:r>
              <a:rPr lang="en-GB" sz="2800" dirty="0">
                <a:latin typeface="Calibri" panose="020F0502020204030204" pitchFamily="34" charset="0"/>
                <a:cs typeface="Calibri" panose="020F0502020204030204" pitchFamily="34" charset="0"/>
              </a:rPr>
              <a:t>Summary on </a:t>
            </a:r>
            <a:r>
              <a:rPr lang="en-GB" sz="2800" b="1" dirty="0">
                <a:latin typeface="Calibri" panose="020F0502020204030204" pitchFamily="34" charset="0"/>
                <a:cs typeface="Calibri" panose="020F0502020204030204" pitchFamily="34" charset="0"/>
              </a:rPr>
              <a:t>whiteboards.</a:t>
            </a:r>
          </a:p>
          <a:p>
            <a:endParaRPr lang="en-GB" sz="3200" u="sng" dirty="0">
              <a:highlight>
                <a:srgbClr val="FFFF00"/>
              </a:highlight>
              <a:latin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10</a:t>
            </a:fld>
            <a:endParaRPr lang="en-US"/>
          </a:p>
        </p:txBody>
      </p:sp>
      <p:pic>
        <p:nvPicPr>
          <p:cNvPr id="6" name="Picture 5" descr="Person in toga sitting alone">
            <a:extLst>
              <a:ext uri="{FF2B5EF4-FFF2-40B4-BE49-F238E27FC236}">
                <a16:creationId xmlns:a16="http://schemas.microsoft.com/office/drawing/2014/main" id="{D058BA75-05D5-4B75-AF26-E6413CAF17CD}"/>
              </a:ext>
            </a:extLst>
          </p:cNvPr>
          <p:cNvPicPr>
            <a:picLocks noChangeAspect="1"/>
          </p:cNvPicPr>
          <p:nvPr/>
        </p:nvPicPr>
        <p:blipFill rotWithShape="1">
          <a:blip r:embed="rId3"/>
          <a:srcRect l="47150" t="43500" r="22445"/>
          <a:stretch/>
        </p:blipFill>
        <p:spPr>
          <a:xfrm>
            <a:off x="8136282" y="1450639"/>
            <a:ext cx="3644901" cy="4515392"/>
          </a:xfrm>
          <a:prstGeom prst="rect">
            <a:avLst/>
          </a:prstGeom>
        </p:spPr>
      </p:pic>
      <p:sp>
        <p:nvSpPr>
          <p:cNvPr id="8" name="Star: 5 Points 7">
            <a:extLst>
              <a:ext uri="{FF2B5EF4-FFF2-40B4-BE49-F238E27FC236}">
                <a16:creationId xmlns:a16="http://schemas.microsoft.com/office/drawing/2014/main" id="{6C0F4724-B0AD-4830-B8D8-FAC37D4C954C}"/>
              </a:ext>
            </a:extLst>
          </p:cNvPr>
          <p:cNvSpPr/>
          <p:nvPr/>
        </p:nvSpPr>
        <p:spPr>
          <a:xfrm>
            <a:off x="851796" y="6138752"/>
            <a:ext cx="582407" cy="58240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FF9DA4AE-7587-4608-89D7-18CD32B09B99}"/>
              </a:ext>
            </a:extLst>
          </p:cNvPr>
          <p:cNvSpPr txBox="1"/>
          <p:nvPr/>
        </p:nvSpPr>
        <p:spPr>
          <a:xfrm>
            <a:off x="1532282" y="6248149"/>
            <a:ext cx="5300318" cy="369332"/>
          </a:xfrm>
          <a:prstGeom prst="rect">
            <a:avLst/>
          </a:prstGeom>
          <a:solidFill>
            <a:srgbClr val="E5F7E5"/>
          </a:solidFill>
        </p:spPr>
        <p:txBody>
          <a:bodyPr wrap="square" rtlCol="0">
            <a:spAutoFit/>
          </a:bodyPr>
          <a:lstStyle/>
          <a:p>
            <a:r>
              <a:rPr lang="en-GB" dirty="0">
                <a:latin typeface="Calibri" panose="020F0502020204030204" pitchFamily="34" charset="0"/>
                <a:cs typeface="Calibri" panose="020F0502020204030204" pitchFamily="34" charset="0"/>
              </a:rPr>
              <a:t>Try to refrain from looking from your personal angle</a:t>
            </a:r>
            <a:r>
              <a:rPr lang="en-GB" dirty="0"/>
              <a:t>.</a:t>
            </a:r>
          </a:p>
        </p:txBody>
      </p:sp>
    </p:spTree>
    <p:extLst>
      <p:ext uri="{BB962C8B-B14F-4D97-AF65-F5344CB8AC3E}">
        <p14:creationId xmlns:p14="http://schemas.microsoft.com/office/powerpoint/2010/main" val="91461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whiteboard with writing on it&#10;&#10;Description automatically generated with medium confidence">
            <a:extLst>
              <a:ext uri="{FF2B5EF4-FFF2-40B4-BE49-F238E27FC236}">
                <a16:creationId xmlns:a16="http://schemas.microsoft.com/office/drawing/2014/main" id="{7829B793-68CF-4504-918D-D1CDEECE9C4E}"/>
              </a:ext>
            </a:extLst>
          </p:cNvPr>
          <p:cNvPicPr>
            <a:picLocks noChangeAspect="1"/>
          </p:cNvPicPr>
          <p:nvPr/>
        </p:nvPicPr>
        <p:blipFill rotWithShape="1">
          <a:blip r:embed="rId3" r:link="rId4" cstate="print">
            <a:extLst>
              <a:ext uri="{28A0092B-C50C-407E-A947-70E740481C1C}">
                <a14:useLocalDpi xmlns:a14="http://schemas.microsoft.com/office/drawing/2010/main" val="0"/>
              </a:ext>
            </a:extLst>
          </a:blip>
          <a:srcRect t="15731" r="8814"/>
          <a:stretch>
            <a:fillRect/>
          </a:stretch>
        </p:blipFill>
        <p:spPr bwMode="auto">
          <a:xfrm>
            <a:off x="6427807" y="2760067"/>
            <a:ext cx="5584747" cy="3871130"/>
          </a:xfrm>
          <a:prstGeom prst="rect">
            <a:avLst/>
          </a:prstGeom>
          <a:noFill/>
          <a:ln>
            <a:noFill/>
          </a:ln>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461059"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ii) </a:t>
            </a:r>
            <a:r>
              <a:rPr lang="en-US" cap="none" dirty="0"/>
              <a:t>Mini-Cases</a:t>
            </a:r>
            <a:r>
              <a:rPr lang="en-US" b="1" i="0" kern="1200" cap="none" dirty="0">
                <a:latin typeface="Arial Narrow" panose="020B0606020202030204" pitchFamily="34" charset="0"/>
                <a:ea typeface="+mj-ea"/>
                <a:cs typeface="+mj-cs"/>
              </a:rPr>
              <a:t> | Perspective Taking </a:t>
            </a:r>
          </a:p>
        </p:txBody>
      </p:sp>
      <p:sp>
        <p:nvSpPr>
          <p:cNvPr id="21" name="TextBox 20">
            <a:extLst>
              <a:ext uri="{FF2B5EF4-FFF2-40B4-BE49-F238E27FC236}">
                <a16:creationId xmlns:a16="http://schemas.microsoft.com/office/drawing/2014/main" id="{33087812-6E71-4A38-AFEF-7D97D903FF31}"/>
              </a:ext>
            </a:extLst>
          </p:cNvPr>
          <p:cNvSpPr txBox="1"/>
          <p:nvPr/>
        </p:nvSpPr>
        <p:spPr>
          <a:xfrm>
            <a:off x="1143000" y="1614438"/>
            <a:ext cx="5461000" cy="4647426"/>
          </a:xfrm>
          <a:prstGeom prst="rect">
            <a:avLst/>
          </a:prstGeom>
          <a:noFill/>
        </p:spPr>
        <p:txBody>
          <a:bodyPr wrap="square">
            <a:spAutoFit/>
          </a:bodyPr>
          <a:lstStyle/>
          <a:p>
            <a:r>
              <a:rPr lang="en-GB" sz="3200" u="sng" dirty="0">
                <a:highlight>
                  <a:srgbClr val="FFFF00"/>
                </a:highlight>
                <a:latin typeface="Calibri" panose="020F0502020204030204" pitchFamily="34" charset="0"/>
                <a:cs typeface="Calibri" panose="020F0502020204030204" pitchFamily="34" charset="0"/>
              </a:rPr>
              <a:t>Activity 1: Psychologist</a:t>
            </a:r>
          </a:p>
          <a:p>
            <a:endParaRPr lang="en-GB" sz="3200" u="sng" dirty="0">
              <a:highlight>
                <a:srgbClr val="FFFF00"/>
              </a:highlight>
              <a:latin typeface="Calibri" panose="020F0502020204030204" pitchFamily="34" charset="0"/>
              <a:cs typeface="Calibri" panose="020F0502020204030204" pitchFamily="34" charset="0"/>
            </a:endParaRPr>
          </a:p>
          <a:p>
            <a:r>
              <a:rPr lang="en-GB" sz="3200" dirty="0">
                <a:latin typeface="Calibri" panose="020F0502020204030204" pitchFamily="34" charset="0"/>
                <a:cs typeface="Calibri" panose="020F0502020204030204" pitchFamily="34" charset="0"/>
              </a:rPr>
              <a:t> “Gaming restrictions China”</a:t>
            </a:r>
          </a:p>
          <a:p>
            <a:endParaRPr lang="en-GB" sz="3200" dirty="0">
              <a:latin typeface="Calibri" panose="020F0502020204030204" pitchFamily="34" charset="0"/>
              <a:cs typeface="Calibri" panose="020F0502020204030204" pitchFamily="34" charset="0"/>
            </a:endParaRPr>
          </a:p>
          <a:p>
            <a:r>
              <a:rPr lang="en-GB" sz="2800" dirty="0">
                <a:latin typeface="Calibri" panose="020F0502020204030204" pitchFamily="34" charset="0"/>
                <a:cs typeface="Calibri" panose="020F0502020204030204" pitchFamily="34" charset="0"/>
              </a:rPr>
              <a:t>China limits children to </a:t>
            </a:r>
            <a:r>
              <a:rPr lang="en-GB" sz="2800" b="1" dirty="0">
                <a:latin typeface="Calibri" panose="020F0502020204030204" pitchFamily="34" charset="0"/>
                <a:cs typeface="Calibri" panose="020F0502020204030204" pitchFamily="34" charset="0"/>
              </a:rPr>
              <a:t>3 hours </a:t>
            </a:r>
            <a:r>
              <a:rPr lang="en-GB" sz="2800" dirty="0">
                <a:latin typeface="Calibri" panose="020F0502020204030204" pitchFamily="34" charset="0"/>
                <a:cs typeface="Calibri" panose="020F0502020204030204" pitchFamily="34" charset="0"/>
              </a:rPr>
              <a:t>of online gaming a week. The harshest </a:t>
            </a:r>
            <a:r>
              <a:rPr lang="en-GB" sz="2800" b="1" dirty="0">
                <a:latin typeface="Calibri" panose="020F0502020204030204" pitchFamily="34" charset="0"/>
                <a:cs typeface="Calibri" panose="020F0502020204030204" pitchFamily="34" charset="0"/>
              </a:rPr>
              <a:t>restriction</a:t>
            </a:r>
            <a:r>
              <a:rPr lang="en-GB" sz="2800" dirty="0">
                <a:latin typeface="Calibri" panose="020F0502020204030204" pitchFamily="34" charset="0"/>
                <a:cs typeface="Calibri" panose="020F0502020204030204" pitchFamily="34" charset="0"/>
              </a:rPr>
              <a:t> so far on the game industry as Chinese regulators continue </a:t>
            </a:r>
            <a:r>
              <a:rPr lang="en-GB" sz="2800" b="1" dirty="0">
                <a:latin typeface="Calibri" panose="020F0502020204030204" pitchFamily="34" charset="0"/>
                <a:cs typeface="Calibri" panose="020F0502020204030204" pitchFamily="34" charset="0"/>
              </a:rPr>
              <a:t>cracking down </a:t>
            </a:r>
            <a:r>
              <a:rPr lang="en-GB" sz="2800" dirty="0">
                <a:latin typeface="Calibri" panose="020F0502020204030204" pitchFamily="34" charset="0"/>
                <a:cs typeface="Calibri" panose="020F0502020204030204" pitchFamily="34" charset="0"/>
              </a:rPr>
              <a:t>on the technology sector.</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11</a:t>
            </a:fld>
            <a:endParaRPr lang="en-US"/>
          </a:p>
        </p:txBody>
      </p:sp>
      <p:pic>
        <p:nvPicPr>
          <p:cNvPr id="5" name="Picture 4" descr="Children playing toys">
            <a:extLst>
              <a:ext uri="{FF2B5EF4-FFF2-40B4-BE49-F238E27FC236}">
                <a16:creationId xmlns:a16="http://schemas.microsoft.com/office/drawing/2014/main" id="{B7D59842-221B-416F-AD84-6A036A2A8A63}"/>
              </a:ext>
            </a:extLst>
          </p:cNvPr>
          <p:cNvPicPr>
            <a:picLocks noChangeAspect="1"/>
          </p:cNvPicPr>
          <p:nvPr/>
        </p:nvPicPr>
        <p:blipFill rotWithShape="1">
          <a:blip r:embed="rId5"/>
          <a:srcRect r="23850"/>
          <a:stretch/>
        </p:blipFill>
        <p:spPr>
          <a:xfrm>
            <a:off x="9589949" y="226804"/>
            <a:ext cx="2422605" cy="2120900"/>
          </a:xfrm>
          <a:prstGeom prst="rect">
            <a:avLst/>
          </a:prstGeom>
        </p:spPr>
      </p:pic>
    </p:spTree>
    <p:extLst>
      <p:ext uri="{BB962C8B-B14F-4D97-AF65-F5344CB8AC3E}">
        <p14:creationId xmlns:p14="http://schemas.microsoft.com/office/powerpoint/2010/main" val="2070752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white board with writing on it&#10;&#10;Description automatically generated with medium confidence">
            <a:extLst>
              <a:ext uri="{FF2B5EF4-FFF2-40B4-BE49-F238E27FC236}">
                <a16:creationId xmlns:a16="http://schemas.microsoft.com/office/drawing/2014/main" id="{3EFF22AB-D25F-4B44-8C69-12333A393A48}"/>
              </a:ext>
            </a:extLst>
          </p:cNvPr>
          <p:cNvPicPr>
            <a:picLocks noChangeAspect="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6096000" y="2013813"/>
            <a:ext cx="5507383" cy="4130842"/>
          </a:xfrm>
          <a:prstGeom prst="rect">
            <a:avLst/>
          </a:prstGeom>
          <a:noFill/>
          <a:ln>
            <a:noFill/>
          </a:ln>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ii) </a:t>
            </a:r>
            <a:r>
              <a:rPr lang="en-US" cap="none" dirty="0"/>
              <a:t>Mini-Cases</a:t>
            </a:r>
            <a:r>
              <a:rPr lang="en-US" b="1" i="0" kern="1200" cap="none" dirty="0">
                <a:latin typeface="Arial Narrow" panose="020B0606020202030204" pitchFamily="34" charset="0"/>
                <a:ea typeface="+mj-ea"/>
                <a:cs typeface="+mj-cs"/>
              </a:rPr>
              <a:t> | Perspective Taking </a:t>
            </a:r>
          </a:p>
        </p:txBody>
      </p:sp>
      <p:sp>
        <p:nvSpPr>
          <p:cNvPr id="21" name="TextBox 20">
            <a:extLst>
              <a:ext uri="{FF2B5EF4-FFF2-40B4-BE49-F238E27FC236}">
                <a16:creationId xmlns:a16="http://schemas.microsoft.com/office/drawing/2014/main" id="{33087812-6E71-4A38-AFEF-7D97D903FF31}"/>
              </a:ext>
            </a:extLst>
          </p:cNvPr>
          <p:cNvSpPr txBox="1"/>
          <p:nvPr/>
        </p:nvSpPr>
        <p:spPr>
          <a:xfrm>
            <a:off x="1143000" y="1614438"/>
            <a:ext cx="4953000" cy="4278094"/>
          </a:xfrm>
          <a:prstGeom prst="rect">
            <a:avLst/>
          </a:prstGeom>
          <a:noFill/>
        </p:spPr>
        <p:txBody>
          <a:bodyPr wrap="square">
            <a:spAutoFit/>
          </a:bodyPr>
          <a:lstStyle/>
          <a:p>
            <a:r>
              <a:rPr lang="en-GB" sz="3200" u="sng" dirty="0">
                <a:highlight>
                  <a:srgbClr val="FFFF00"/>
                </a:highlight>
                <a:latin typeface="Calibri" panose="020F0502020204030204" pitchFamily="34" charset="0"/>
                <a:cs typeface="Calibri" panose="020F0502020204030204" pitchFamily="34" charset="0"/>
              </a:rPr>
              <a:t>Activity 1: Engineers (You choose ME/ EE)</a:t>
            </a:r>
          </a:p>
          <a:p>
            <a:endParaRPr lang="en-GB" sz="3200" u="sng" dirty="0">
              <a:highlight>
                <a:srgbClr val="FFFF00"/>
              </a:highlight>
              <a:latin typeface="Calibri" panose="020F0502020204030204" pitchFamily="34" charset="0"/>
              <a:cs typeface="Calibri" panose="020F0502020204030204" pitchFamily="34" charset="0"/>
            </a:endParaRPr>
          </a:p>
          <a:p>
            <a:r>
              <a:rPr lang="en-GB" sz="3200" dirty="0">
                <a:latin typeface="Calibri" panose="020F0502020204030204" pitchFamily="34" charset="0"/>
                <a:cs typeface="Calibri" panose="020F0502020204030204" pitchFamily="34" charset="0"/>
              </a:rPr>
              <a:t> </a:t>
            </a:r>
            <a:r>
              <a:rPr lang="en-GB" sz="2400" dirty="0">
                <a:latin typeface="Calibri" panose="020F0502020204030204" pitchFamily="34" charset="0"/>
                <a:cs typeface="Calibri" panose="020F0502020204030204" pitchFamily="34" charset="0"/>
              </a:rPr>
              <a:t>“The Boeing 737 Max planes had been </a:t>
            </a:r>
            <a:r>
              <a:rPr lang="en-GB" sz="2400" b="1" dirty="0">
                <a:latin typeface="Calibri" panose="020F0502020204030204" pitchFamily="34" charset="0"/>
                <a:cs typeface="Calibri" panose="020F0502020204030204" pitchFamily="34" charset="0"/>
              </a:rPr>
              <a:t>grounded worldwide for 20 months </a:t>
            </a:r>
            <a:r>
              <a:rPr lang="en-GB" sz="2400" dirty="0">
                <a:latin typeface="Calibri" panose="020F0502020204030204" pitchFamily="34" charset="0"/>
                <a:cs typeface="Calibri" panose="020F0502020204030204" pitchFamily="34" charset="0"/>
              </a:rPr>
              <a:t>until last November after two fatal crashes. The </a:t>
            </a:r>
            <a:r>
              <a:rPr lang="en-GB" sz="2400" b="1" dirty="0">
                <a:latin typeface="Calibri" panose="020F0502020204030204" pitchFamily="34" charset="0"/>
                <a:cs typeface="Calibri" panose="020F0502020204030204" pitchFamily="34" charset="0"/>
              </a:rPr>
              <a:t>electrical problem</a:t>
            </a:r>
            <a:r>
              <a:rPr lang="en-GB" sz="2400" dirty="0">
                <a:latin typeface="Calibri" panose="020F0502020204030204" pitchFamily="34" charset="0"/>
                <a:cs typeface="Calibri" panose="020F0502020204030204" pitchFamily="34" charset="0"/>
              </a:rPr>
              <a:t> is unrelated to issues that prompted the grounding between March 2019 and November 2020 after the </a:t>
            </a:r>
            <a:r>
              <a:rPr lang="en-GB" sz="2400" b="1" dirty="0">
                <a:latin typeface="Calibri" panose="020F0502020204030204" pitchFamily="34" charset="0"/>
                <a:cs typeface="Calibri" panose="020F0502020204030204" pitchFamily="34" charset="0"/>
              </a:rPr>
              <a:t>crashes</a:t>
            </a:r>
            <a:r>
              <a:rPr lang="en-GB" sz="2400" dirty="0">
                <a:latin typeface="Calibri" panose="020F0502020204030204" pitchFamily="34" charset="0"/>
                <a:cs typeface="Calibri" panose="020F0502020204030204" pitchFamily="34" charset="0"/>
              </a:rPr>
              <a:t>.”</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12</a:t>
            </a:fld>
            <a:endParaRPr lang="en-US"/>
          </a:p>
        </p:txBody>
      </p:sp>
      <p:pic>
        <p:nvPicPr>
          <p:cNvPr id="5" name="Picture 4" descr="Plane on tarmac">
            <a:extLst>
              <a:ext uri="{FF2B5EF4-FFF2-40B4-BE49-F238E27FC236}">
                <a16:creationId xmlns:a16="http://schemas.microsoft.com/office/drawing/2014/main" id="{96E56419-7FE1-4CD0-AE5B-20A2A26FCCAC}"/>
              </a:ext>
            </a:extLst>
          </p:cNvPr>
          <p:cNvPicPr>
            <a:picLocks noChangeAspect="1"/>
          </p:cNvPicPr>
          <p:nvPr/>
        </p:nvPicPr>
        <p:blipFill rotWithShape="1">
          <a:blip r:embed="rId5"/>
          <a:srcRect l="36098" b="24071"/>
          <a:stretch/>
        </p:blipFill>
        <p:spPr>
          <a:xfrm>
            <a:off x="9779419" y="182935"/>
            <a:ext cx="2001764" cy="1585290"/>
          </a:xfrm>
          <a:prstGeom prst="rect">
            <a:avLst/>
          </a:prstGeom>
        </p:spPr>
      </p:pic>
    </p:spTree>
    <p:extLst>
      <p:ext uri="{BB962C8B-B14F-4D97-AF65-F5344CB8AC3E}">
        <p14:creationId xmlns:p14="http://schemas.microsoft.com/office/powerpoint/2010/main" val="2378186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688975"/>
          </a:xfrm>
          <a:solidFill>
            <a:schemeClr val="accent6">
              <a:lumMod val="20000"/>
              <a:lumOff val="80000"/>
            </a:schemeClr>
          </a:solidFill>
          <a:ln>
            <a:solidFill>
              <a:schemeClr val="accent6">
                <a:lumMod val="50000"/>
              </a:schemeClr>
            </a:solidFill>
          </a:ln>
        </p:spPr>
        <p:txBody>
          <a:bodyPr>
            <a:normAutofit fontScale="90000"/>
          </a:bodyPr>
          <a:lstStyle/>
          <a:p>
            <a:r>
              <a:rPr lang="en-US" cap="none" dirty="0"/>
              <a:t>iii</a:t>
            </a:r>
            <a:r>
              <a:rPr lang="en-US" dirty="0"/>
              <a:t>) Break</a:t>
            </a:r>
            <a:endParaRPr lang="en-US" b="1" i="0" kern="1200" cap="all" baseline="0"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13</a:t>
            </a:fld>
            <a:endParaRPr lang="en-US"/>
          </a:p>
        </p:txBody>
      </p:sp>
      <p:sp>
        <p:nvSpPr>
          <p:cNvPr id="4" name="TextBox 3">
            <a:extLst>
              <a:ext uri="{FF2B5EF4-FFF2-40B4-BE49-F238E27FC236}">
                <a16:creationId xmlns:a16="http://schemas.microsoft.com/office/drawing/2014/main" id="{532DD57E-4892-40D4-9692-9CE9DB556215}"/>
              </a:ext>
            </a:extLst>
          </p:cNvPr>
          <p:cNvSpPr txBox="1"/>
          <p:nvPr/>
        </p:nvSpPr>
        <p:spPr>
          <a:xfrm>
            <a:off x="3488083" y="1483000"/>
            <a:ext cx="9262717" cy="707886"/>
          </a:xfrm>
          <a:prstGeom prst="rect">
            <a:avLst/>
          </a:prstGeom>
          <a:noFill/>
        </p:spPr>
        <p:txBody>
          <a:bodyPr wrap="square" rtlCol="0">
            <a:spAutoFit/>
          </a:bodyPr>
          <a:lstStyle/>
          <a:p>
            <a:r>
              <a:rPr lang="en-GB" sz="4000" b="1" dirty="0"/>
              <a:t> 7 minute break </a:t>
            </a:r>
          </a:p>
        </p:txBody>
      </p:sp>
      <p:pic>
        <p:nvPicPr>
          <p:cNvPr id="10" name="Picture 9" descr="Cup with a heart">
            <a:extLst>
              <a:ext uri="{FF2B5EF4-FFF2-40B4-BE49-F238E27FC236}">
                <a16:creationId xmlns:a16="http://schemas.microsoft.com/office/drawing/2014/main" id="{5F0B8C55-7A88-4216-BCB1-F357DCEF6AED}"/>
              </a:ext>
            </a:extLst>
          </p:cNvPr>
          <p:cNvPicPr>
            <a:picLocks noChangeAspect="1"/>
          </p:cNvPicPr>
          <p:nvPr/>
        </p:nvPicPr>
        <p:blipFill>
          <a:blip r:embed="rId3"/>
          <a:stretch>
            <a:fillRect/>
          </a:stretch>
        </p:blipFill>
        <p:spPr>
          <a:xfrm>
            <a:off x="2260600" y="2418849"/>
            <a:ext cx="7264400" cy="3988713"/>
          </a:xfrm>
          <a:prstGeom prst="rect">
            <a:avLst/>
          </a:prstGeom>
        </p:spPr>
      </p:pic>
    </p:spTree>
    <p:extLst>
      <p:ext uri="{BB962C8B-B14F-4D97-AF65-F5344CB8AC3E}">
        <p14:creationId xmlns:p14="http://schemas.microsoft.com/office/powerpoint/2010/main" val="1290374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A white board with writing on it&#10;&#10;Description automatically generated">
            <a:extLst>
              <a:ext uri="{FF2B5EF4-FFF2-40B4-BE49-F238E27FC236}">
                <a16:creationId xmlns:a16="http://schemas.microsoft.com/office/drawing/2014/main" id="{D2F07E5D-3896-4C77-AA3B-502675FAD587}"/>
              </a:ext>
            </a:extLst>
          </p:cNvPr>
          <p:cNvPicPr>
            <a:picLocks noChangeAspect="1"/>
          </p:cNvPicPr>
          <p:nvPr/>
        </p:nvPicPr>
        <p:blipFill rotWithShape="1">
          <a:blip r:embed="rId3" r:link="rId4" cstate="print">
            <a:extLst>
              <a:ext uri="{28A0092B-C50C-407E-A947-70E740481C1C}">
                <a14:useLocalDpi xmlns:a14="http://schemas.microsoft.com/office/drawing/2010/main" val="0"/>
              </a:ext>
            </a:extLst>
          </a:blip>
          <a:srcRect r="10193"/>
          <a:stretch/>
        </p:blipFill>
        <p:spPr bwMode="auto">
          <a:xfrm>
            <a:off x="6578600" y="1803510"/>
            <a:ext cx="5462330" cy="4562050"/>
          </a:xfrm>
          <a:prstGeom prst="rect">
            <a:avLst/>
          </a:prstGeom>
          <a:noFill/>
          <a:ln>
            <a:noFill/>
          </a:ln>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iv) </a:t>
            </a:r>
            <a:r>
              <a:rPr lang="en-US" cap="none" dirty="0"/>
              <a:t>Mini-Cases</a:t>
            </a:r>
            <a:r>
              <a:rPr lang="en-US" b="1" i="0" kern="1200" cap="none" dirty="0">
                <a:latin typeface="Arial Narrow" panose="020B0606020202030204" pitchFamily="34" charset="0"/>
                <a:ea typeface="+mj-ea"/>
                <a:cs typeface="+mj-cs"/>
              </a:rPr>
              <a:t> | Perspective Taking </a:t>
            </a:r>
          </a:p>
        </p:txBody>
      </p:sp>
      <p:sp>
        <p:nvSpPr>
          <p:cNvPr id="21" name="TextBox 20">
            <a:extLst>
              <a:ext uri="{FF2B5EF4-FFF2-40B4-BE49-F238E27FC236}">
                <a16:creationId xmlns:a16="http://schemas.microsoft.com/office/drawing/2014/main" id="{33087812-6E71-4A38-AFEF-7D97D903FF31}"/>
              </a:ext>
            </a:extLst>
          </p:cNvPr>
          <p:cNvSpPr txBox="1"/>
          <p:nvPr/>
        </p:nvSpPr>
        <p:spPr>
          <a:xfrm>
            <a:off x="965200" y="1614438"/>
            <a:ext cx="5613400" cy="3539430"/>
          </a:xfrm>
          <a:prstGeom prst="rect">
            <a:avLst/>
          </a:prstGeom>
          <a:noFill/>
        </p:spPr>
        <p:txBody>
          <a:bodyPr wrap="square">
            <a:spAutoFit/>
          </a:bodyPr>
          <a:lstStyle/>
          <a:p>
            <a:r>
              <a:rPr lang="en-GB" sz="3200" u="sng" dirty="0">
                <a:highlight>
                  <a:srgbClr val="FFFF00"/>
                </a:highlight>
                <a:latin typeface="Calibri" panose="020F0502020204030204" pitchFamily="34" charset="0"/>
                <a:cs typeface="Calibri" panose="020F0502020204030204" pitchFamily="34" charset="0"/>
              </a:rPr>
              <a:t>Activity 1: Engineers (You chose)</a:t>
            </a:r>
          </a:p>
          <a:p>
            <a:endParaRPr lang="en-GB" sz="3200" u="sng" dirty="0">
              <a:highlight>
                <a:srgbClr val="FFFF00"/>
              </a:highlight>
              <a:latin typeface="Calibri" panose="020F0502020204030204" pitchFamily="34" charset="0"/>
              <a:cs typeface="Calibri" panose="020F0502020204030204" pitchFamily="34" charset="0"/>
            </a:endParaRPr>
          </a:p>
          <a:p>
            <a:r>
              <a:rPr lang="en-GB" sz="3200" dirty="0">
                <a:latin typeface="Calibri" panose="020F0502020204030204" pitchFamily="34" charset="0"/>
                <a:cs typeface="Calibri" panose="020F0502020204030204" pitchFamily="34" charset="0"/>
              </a:rPr>
              <a:t> “Biden signs $1 trillion bipartisan </a:t>
            </a:r>
            <a:r>
              <a:rPr lang="en-GB" sz="3200" b="1" dirty="0">
                <a:latin typeface="Calibri" panose="020F0502020204030204" pitchFamily="34" charset="0"/>
                <a:cs typeface="Calibri" panose="020F0502020204030204" pitchFamily="34" charset="0"/>
              </a:rPr>
              <a:t>infrastructure bill </a:t>
            </a:r>
            <a:r>
              <a:rPr lang="en-GB" sz="3200" dirty="0">
                <a:latin typeface="Calibri" panose="020F0502020204030204" pitchFamily="34" charset="0"/>
                <a:cs typeface="Calibri" panose="020F0502020204030204" pitchFamily="34" charset="0"/>
              </a:rPr>
              <a:t>into law, unlocking funds for transportation, broadband, utilities”</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14</a:t>
            </a:fld>
            <a:endParaRPr lang="en-US"/>
          </a:p>
        </p:txBody>
      </p:sp>
      <p:pic>
        <p:nvPicPr>
          <p:cNvPr id="6" name="Picture 5" descr="Low angle view of cables against the sky">
            <a:extLst>
              <a:ext uri="{FF2B5EF4-FFF2-40B4-BE49-F238E27FC236}">
                <a16:creationId xmlns:a16="http://schemas.microsoft.com/office/drawing/2014/main" id="{2290AFAD-338F-4F7A-AD07-AE37BA49B55D}"/>
              </a:ext>
            </a:extLst>
          </p:cNvPr>
          <p:cNvPicPr>
            <a:picLocks noChangeAspect="1"/>
          </p:cNvPicPr>
          <p:nvPr/>
        </p:nvPicPr>
        <p:blipFill>
          <a:blip r:embed="rId5"/>
          <a:stretch>
            <a:fillRect/>
          </a:stretch>
        </p:blipFill>
        <p:spPr>
          <a:xfrm flipH="1">
            <a:off x="9863336" y="176053"/>
            <a:ext cx="1917847" cy="1438385"/>
          </a:xfrm>
          <a:prstGeom prst="rect">
            <a:avLst/>
          </a:prstGeom>
        </p:spPr>
      </p:pic>
    </p:spTree>
    <p:extLst>
      <p:ext uri="{BB962C8B-B14F-4D97-AF65-F5344CB8AC3E}">
        <p14:creationId xmlns:p14="http://schemas.microsoft.com/office/powerpoint/2010/main" val="3467413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Text, whiteboard&#10;&#10;Description automatically generated">
            <a:extLst>
              <a:ext uri="{FF2B5EF4-FFF2-40B4-BE49-F238E27FC236}">
                <a16:creationId xmlns:a16="http://schemas.microsoft.com/office/drawing/2014/main" id="{52B3751A-9EE0-4C8A-AC71-71D108E2F98A}"/>
              </a:ext>
            </a:extLst>
          </p:cNvPr>
          <p:cNvPicPr>
            <a:picLocks noChangeAspect="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6096000" y="1953384"/>
            <a:ext cx="5731510" cy="4298950"/>
          </a:xfrm>
          <a:prstGeom prst="rect">
            <a:avLst/>
          </a:prstGeom>
          <a:noFill/>
          <a:ln>
            <a:noFill/>
          </a:ln>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iv) </a:t>
            </a:r>
            <a:r>
              <a:rPr lang="en-US" cap="none" dirty="0"/>
              <a:t>Mini-Cases</a:t>
            </a:r>
            <a:r>
              <a:rPr lang="en-US" b="1" i="0" kern="1200" cap="none" dirty="0">
                <a:latin typeface="Arial Narrow" panose="020B0606020202030204" pitchFamily="34" charset="0"/>
                <a:ea typeface="+mj-ea"/>
                <a:cs typeface="+mj-cs"/>
              </a:rPr>
              <a:t> | Perspective Taking </a:t>
            </a:r>
          </a:p>
        </p:txBody>
      </p:sp>
      <p:sp>
        <p:nvSpPr>
          <p:cNvPr id="21" name="TextBox 20">
            <a:extLst>
              <a:ext uri="{FF2B5EF4-FFF2-40B4-BE49-F238E27FC236}">
                <a16:creationId xmlns:a16="http://schemas.microsoft.com/office/drawing/2014/main" id="{33087812-6E71-4A38-AFEF-7D97D903FF31}"/>
              </a:ext>
            </a:extLst>
          </p:cNvPr>
          <p:cNvSpPr txBox="1"/>
          <p:nvPr/>
        </p:nvSpPr>
        <p:spPr>
          <a:xfrm>
            <a:off x="1143000" y="1614438"/>
            <a:ext cx="4648200" cy="4216539"/>
          </a:xfrm>
          <a:prstGeom prst="rect">
            <a:avLst/>
          </a:prstGeom>
          <a:noFill/>
        </p:spPr>
        <p:txBody>
          <a:bodyPr wrap="square">
            <a:spAutoFit/>
          </a:bodyPr>
          <a:lstStyle/>
          <a:p>
            <a:r>
              <a:rPr lang="en-GB" sz="3200" u="sng" dirty="0">
                <a:highlight>
                  <a:srgbClr val="FFFF00"/>
                </a:highlight>
                <a:latin typeface="Calibri" panose="020F0502020204030204" pitchFamily="34" charset="0"/>
                <a:cs typeface="Calibri" panose="020F0502020204030204" pitchFamily="34" charset="0"/>
              </a:rPr>
              <a:t>Activity 1: Design Students </a:t>
            </a:r>
          </a:p>
          <a:p>
            <a:endParaRPr lang="en-GB" sz="3200" u="sng" dirty="0">
              <a:highlight>
                <a:srgbClr val="FFFF00"/>
              </a:highlight>
              <a:latin typeface="Calibri" panose="020F0502020204030204" pitchFamily="34" charset="0"/>
              <a:cs typeface="Calibri" panose="020F0502020204030204" pitchFamily="34" charset="0"/>
            </a:endParaRPr>
          </a:p>
          <a:p>
            <a:r>
              <a:rPr lang="en-GB" sz="3200" dirty="0">
                <a:latin typeface="Calibri" panose="020F0502020204030204" pitchFamily="34" charset="0"/>
                <a:cs typeface="Calibri" panose="020F0502020204030204" pitchFamily="34" charset="0"/>
              </a:rPr>
              <a:t> </a:t>
            </a:r>
            <a:r>
              <a:rPr lang="en-GB" sz="2800" dirty="0">
                <a:latin typeface="Calibri" panose="020F0502020204030204" pitchFamily="34" charset="0"/>
                <a:cs typeface="Calibri" panose="020F0502020204030204" pitchFamily="34" charset="0"/>
              </a:rPr>
              <a:t>“A 12-metre </a:t>
            </a:r>
            <a:r>
              <a:rPr lang="en-GB" sz="2800" b="1" dirty="0">
                <a:latin typeface="Calibri" panose="020F0502020204030204" pitchFamily="34" charset="0"/>
                <a:cs typeface="Calibri" panose="020F0502020204030204" pitchFamily="34" charset="0"/>
              </a:rPr>
              <a:t>3D-printed pedestrian bridge </a:t>
            </a:r>
            <a:r>
              <a:rPr lang="en-GB" sz="2800" dirty="0">
                <a:latin typeface="Calibri" panose="020F0502020204030204" pitchFamily="34" charset="0"/>
                <a:cs typeface="Calibri" panose="020F0502020204030204" pitchFamily="34" charset="0"/>
              </a:rPr>
              <a:t>designed by Joris Laarman and built by Dutch robotics company MX3D has opened in Amsterdam six years after the project was launched</a:t>
            </a:r>
            <a:r>
              <a:rPr lang="en-GB" sz="3200" dirty="0">
                <a:latin typeface="Calibri" panose="020F0502020204030204" pitchFamily="34" charset="0"/>
                <a:cs typeface="Calibri" panose="020F0502020204030204" pitchFamily="34" charset="0"/>
              </a:rPr>
              <a:t>.”</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15</a:t>
            </a:fld>
            <a:endParaRPr lang="en-US"/>
          </a:p>
        </p:txBody>
      </p:sp>
      <p:pic>
        <p:nvPicPr>
          <p:cNvPr id="6" name="Graphic 5" descr="Bridge scene outline">
            <a:extLst>
              <a:ext uri="{FF2B5EF4-FFF2-40B4-BE49-F238E27FC236}">
                <a16:creationId xmlns:a16="http://schemas.microsoft.com/office/drawing/2014/main" id="{6AECFE10-7C34-4FE2-92E9-12B8DAB7FE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39300" y="-288437"/>
            <a:ext cx="2349500" cy="2349500"/>
          </a:xfrm>
          <a:prstGeom prst="rect">
            <a:avLst/>
          </a:prstGeom>
        </p:spPr>
      </p:pic>
    </p:spTree>
    <p:extLst>
      <p:ext uri="{BB962C8B-B14F-4D97-AF65-F5344CB8AC3E}">
        <p14:creationId xmlns:p14="http://schemas.microsoft.com/office/powerpoint/2010/main" val="951422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9148417"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iv) </a:t>
            </a:r>
            <a:r>
              <a:rPr lang="en-US" cap="none" dirty="0">
                <a:solidFill>
                  <a:schemeClr val="bg2"/>
                </a:solidFill>
              </a:rPr>
              <a:t>Mini-Cases</a:t>
            </a:r>
            <a:r>
              <a:rPr lang="en-US" b="1" i="0" kern="1200" cap="none" dirty="0">
                <a:latin typeface="Arial Narrow" panose="020B0606020202030204" pitchFamily="34" charset="0"/>
                <a:ea typeface="+mj-ea"/>
                <a:cs typeface="+mj-cs"/>
              </a:rPr>
              <a:t> | Perspective Taking </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16</a:t>
            </a:fld>
            <a:endParaRPr lang="en-US"/>
          </a:p>
        </p:txBody>
      </p:sp>
      <p:pic>
        <p:nvPicPr>
          <p:cNvPr id="5" name="Picture 4" descr="Child playing in the sheets">
            <a:extLst>
              <a:ext uri="{FF2B5EF4-FFF2-40B4-BE49-F238E27FC236}">
                <a16:creationId xmlns:a16="http://schemas.microsoft.com/office/drawing/2014/main" id="{A707BAC7-F2D3-4E47-A305-E98B0CF876CD}"/>
              </a:ext>
            </a:extLst>
          </p:cNvPr>
          <p:cNvPicPr>
            <a:picLocks noChangeAspect="1"/>
          </p:cNvPicPr>
          <p:nvPr/>
        </p:nvPicPr>
        <p:blipFill>
          <a:blip r:embed="rId3"/>
          <a:stretch>
            <a:fillRect/>
          </a:stretch>
        </p:blipFill>
        <p:spPr>
          <a:xfrm>
            <a:off x="2133600" y="1452098"/>
            <a:ext cx="7440385" cy="4913462"/>
          </a:xfrm>
          <a:prstGeom prst="rect">
            <a:avLst/>
          </a:prstGeom>
        </p:spPr>
      </p:pic>
    </p:spTree>
    <p:extLst>
      <p:ext uri="{BB962C8B-B14F-4D97-AF65-F5344CB8AC3E}">
        <p14:creationId xmlns:p14="http://schemas.microsoft.com/office/powerpoint/2010/main" val="34237699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cap="none" dirty="0"/>
              <a:t>V</a:t>
            </a:r>
            <a:r>
              <a:rPr lang="en-US" b="1" i="0" kern="1200" cap="none" dirty="0">
                <a:latin typeface="Arial Narrow" panose="020B0606020202030204" pitchFamily="34" charset="0"/>
                <a:ea typeface="+mj-ea"/>
                <a:cs typeface="+mj-cs"/>
              </a:rPr>
              <a:t>) Application to </a:t>
            </a:r>
            <a:r>
              <a:rPr lang="en-US" cap="none" dirty="0"/>
              <a:t>Project</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508000" y="1561888"/>
            <a:ext cx="9893299" cy="4711911"/>
          </a:xfrm>
          <a:prstGeom prst="rect">
            <a:avLst/>
          </a:prstGeom>
          <a:solidFill>
            <a:schemeClr val="bg1"/>
          </a:solidFill>
        </p:spPr>
        <p:txBody>
          <a:bodyPr rtlCol="0">
            <a:normAutofit lnSpcReduction="10000"/>
          </a:bodyPr>
          <a:lstStyle/>
          <a:p>
            <a:pPr algn="l"/>
            <a:r>
              <a:rPr lang="en-US" sz="3200" u="sng" dirty="0">
                <a:highlight>
                  <a:srgbClr val="FFFF00"/>
                </a:highlight>
                <a:latin typeface="Calibri" panose="020F0502020204030204" pitchFamily="34" charset="0"/>
                <a:cs typeface="Calibri" panose="020F0502020204030204" pitchFamily="34" charset="0"/>
              </a:rPr>
              <a:t>Activity 2: </a:t>
            </a:r>
            <a:r>
              <a:rPr lang="en-US" sz="3200" i="1" u="sng" dirty="0">
                <a:highlight>
                  <a:srgbClr val="FFFF00"/>
                </a:highlight>
                <a:latin typeface="Calibri" panose="020F0502020204030204" pitchFamily="34" charset="0"/>
                <a:cs typeface="Calibri" panose="020F0502020204030204" pitchFamily="34" charset="0"/>
              </a:rPr>
              <a:t>Discuss and set a goal for each point</a:t>
            </a:r>
            <a:endParaRPr lang="en-US" sz="3600" i="1" u="sng" dirty="0">
              <a:highlight>
                <a:srgbClr val="FFFF00"/>
              </a:highlight>
              <a:latin typeface="Calibri" panose="020F0502020204030204" pitchFamily="34" charset="0"/>
              <a:cs typeface="Calibri" panose="020F0502020204030204" pitchFamily="34" charset="0"/>
            </a:endParaRPr>
          </a:p>
          <a:p>
            <a:pPr algn="l" fontAlgn="base"/>
            <a:r>
              <a:rPr lang="en-GB" sz="3600" i="0" u="sng" dirty="0">
                <a:solidFill>
                  <a:srgbClr val="333333"/>
                </a:solidFill>
                <a:effectLst/>
                <a:latin typeface="Calibri" panose="020F0502020204030204" pitchFamily="34" charset="0"/>
                <a:cs typeface="Calibri" panose="020F0502020204030204" pitchFamily="34" charset="0"/>
              </a:rPr>
              <a:t>SMART</a:t>
            </a:r>
          </a:p>
          <a:p>
            <a:pPr marL="457200" indent="-457200" algn="l" fontAlgn="base">
              <a:lnSpc>
                <a:spcPct val="150000"/>
              </a:lnSpc>
              <a:buFont typeface="Arial" panose="020B0604020202020204" pitchFamily="34" charset="0"/>
              <a:buChar char="•"/>
            </a:pPr>
            <a:r>
              <a:rPr lang="en-GB" sz="3200" b="1" i="0" dirty="0">
                <a:solidFill>
                  <a:srgbClr val="333333"/>
                </a:solidFill>
                <a:effectLst/>
                <a:latin typeface="Calibri" panose="020F0502020204030204" pitchFamily="34" charset="0"/>
                <a:cs typeface="Calibri" panose="020F0502020204030204" pitchFamily="34" charset="0"/>
              </a:rPr>
              <a:t>Specific</a:t>
            </a:r>
            <a:r>
              <a:rPr lang="en-GB" sz="3200" b="0" i="0" dirty="0">
                <a:solidFill>
                  <a:srgbClr val="333333"/>
                </a:solidFill>
                <a:effectLst/>
                <a:latin typeface="Calibri" panose="020F0502020204030204" pitchFamily="34" charset="0"/>
                <a:cs typeface="Calibri" panose="020F0502020204030204" pitchFamily="34" charset="0"/>
              </a:rPr>
              <a:t> </a:t>
            </a:r>
            <a:r>
              <a:rPr lang="en-GB" sz="2800" b="0" i="0" dirty="0">
                <a:solidFill>
                  <a:srgbClr val="333333"/>
                </a:solidFill>
                <a:effectLst/>
                <a:latin typeface="Calibri" panose="020F0502020204030204" pitchFamily="34" charset="0"/>
                <a:cs typeface="Calibri" panose="020F0502020204030204" pitchFamily="34" charset="0"/>
              </a:rPr>
              <a:t>(simple, sensible, significant).</a:t>
            </a:r>
          </a:p>
          <a:p>
            <a:pPr marL="457200" indent="-457200" algn="l" fontAlgn="base">
              <a:lnSpc>
                <a:spcPct val="150000"/>
              </a:lnSpc>
              <a:buFont typeface="Arial" panose="020B0604020202020204" pitchFamily="34" charset="0"/>
              <a:buChar char="•"/>
            </a:pPr>
            <a:r>
              <a:rPr lang="en-GB" sz="3200" b="1" i="0" dirty="0">
                <a:solidFill>
                  <a:srgbClr val="333333"/>
                </a:solidFill>
                <a:effectLst/>
                <a:latin typeface="Calibri" panose="020F0502020204030204" pitchFamily="34" charset="0"/>
                <a:cs typeface="Calibri" panose="020F0502020204030204" pitchFamily="34" charset="0"/>
              </a:rPr>
              <a:t>Measurable </a:t>
            </a:r>
            <a:r>
              <a:rPr lang="en-GB" sz="2800" dirty="0">
                <a:solidFill>
                  <a:srgbClr val="333333"/>
                </a:solidFill>
                <a:latin typeface="Calibri" panose="020F0502020204030204" pitchFamily="34" charset="0"/>
                <a:cs typeface="Calibri" panose="020F0502020204030204" pitchFamily="34" charset="0"/>
              </a:rPr>
              <a:t>(meaningful, motivating).</a:t>
            </a:r>
          </a:p>
          <a:p>
            <a:pPr marL="457200" indent="-457200" fontAlgn="base">
              <a:lnSpc>
                <a:spcPct val="150000"/>
              </a:lnSpc>
              <a:buFont typeface="Arial" panose="020B0604020202020204" pitchFamily="34" charset="0"/>
              <a:buChar char="•"/>
            </a:pPr>
            <a:r>
              <a:rPr lang="en-GB" sz="3200" b="1" i="0" dirty="0">
                <a:solidFill>
                  <a:srgbClr val="333333"/>
                </a:solidFill>
                <a:effectLst/>
                <a:latin typeface="Calibri" panose="020F0502020204030204" pitchFamily="34" charset="0"/>
                <a:cs typeface="Calibri" panose="020F0502020204030204" pitchFamily="34" charset="0"/>
              </a:rPr>
              <a:t>Achievable</a:t>
            </a:r>
            <a:r>
              <a:rPr lang="en-GB" sz="3200" b="0" i="0" dirty="0">
                <a:solidFill>
                  <a:srgbClr val="333333"/>
                </a:solidFill>
                <a:effectLst/>
                <a:latin typeface="Calibri" panose="020F0502020204030204" pitchFamily="34" charset="0"/>
                <a:cs typeface="Calibri" panose="020F0502020204030204" pitchFamily="34" charset="0"/>
              </a:rPr>
              <a:t> </a:t>
            </a:r>
            <a:r>
              <a:rPr lang="en-GB" sz="2800" dirty="0">
                <a:solidFill>
                  <a:srgbClr val="333333"/>
                </a:solidFill>
                <a:latin typeface="Calibri" panose="020F0502020204030204" pitchFamily="34" charset="0"/>
                <a:cs typeface="Calibri" panose="020F0502020204030204" pitchFamily="34" charset="0"/>
              </a:rPr>
              <a:t>(agreed, attainable).</a:t>
            </a:r>
          </a:p>
          <a:p>
            <a:pPr marL="457200" indent="-457200" algn="l" fontAlgn="base">
              <a:lnSpc>
                <a:spcPct val="150000"/>
              </a:lnSpc>
              <a:buFont typeface="Arial" panose="020B0604020202020204" pitchFamily="34" charset="0"/>
              <a:buChar char="•"/>
            </a:pPr>
            <a:r>
              <a:rPr lang="en-GB" sz="3200" b="1" i="0" dirty="0">
                <a:solidFill>
                  <a:srgbClr val="333333"/>
                </a:solidFill>
                <a:effectLst/>
                <a:latin typeface="Calibri" panose="020F0502020204030204" pitchFamily="34" charset="0"/>
                <a:cs typeface="Calibri" panose="020F0502020204030204" pitchFamily="34" charset="0"/>
              </a:rPr>
              <a:t>Relevant</a:t>
            </a:r>
            <a:r>
              <a:rPr lang="en-GB" sz="3200" b="0" i="0" dirty="0">
                <a:solidFill>
                  <a:srgbClr val="333333"/>
                </a:solidFill>
                <a:effectLst/>
                <a:latin typeface="Calibri" panose="020F0502020204030204" pitchFamily="34" charset="0"/>
                <a:cs typeface="Calibri" panose="020F0502020204030204" pitchFamily="34" charset="0"/>
              </a:rPr>
              <a:t> </a:t>
            </a:r>
            <a:r>
              <a:rPr lang="en-GB" sz="2800" dirty="0">
                <a:solidFill>
                  <a:srgbClr val="333333"/>
                </a:solidFill>
                <a:latin typeface="Calibri" panose="020F0502020204030204" pitchFamily="34" charset="0"/>
                <a:cs typeface="Calibri" panose="020F0502020204030204" pitchFamily="34" charset="0"/>
              </a:rPr>
              <a:t>(reasonable, realistic and resourced, results-based).</a:t>
            </a:r>
          </a:p>
          <a:p>
            <a:pPr marL="457200" indent="-457200" algn="l" fontAlgn="base">
              <a:lnSpc>
                <a:spcPct val="150000"/>
              </a:lnSpc>
              <a:buFont typeface="Arial" panose="020B0604020202020204" pitchFamily="34" charset="0"/>
              <a:buChar char="•"/>
            </a:pPr>
            <a:r>
              <a:rPr lang="en-GB" sz="3200" b="1" i="0" dirty="0">
                <a:solidFill>
                  <a:srgbClr val="333333"/>
                </a:solidFill>
                <a:effectLst/>
                <a:latin typeface="Calibri" panose="020F0502020204030204" pitchFamily="34" charset="0"/>
                <a:cs typeface="Calibri" panose="020F0502020204030204" pitchFamily="34" charset="0"/>
              </a:rPr>
              <a:t>Time bound </a:t>
            </a:r>
            <a:r>
              <a:rPr lang="en-GB" sz="2800" dirty="0">
                <a:solidFill>
                  <a:srgbClr val="333333"/>
                </a:solidFill>
                <a:latin typeface="Calibri" panose="020F0502020204030204" pitchFamily="34" charset="0"/>
                <a:cs typeface="Calibri" panose="020F0502020204030204" pitchFamily="34" charset="0"/>
              </a:rPr>
              <a:t>(time-based, time limited, time-sensitive).</a:t>
            </a:r>
          </a:p>
          <a:p>
            <a:pPr marL="742950" indent="-742950" algn="l">
              <a:buFont typeface="+mj-lt"/>
              <a:buAutoNum type="arabicPeriod"/>
            </a:pPr>
            <a:endParaRPr lang="en-US" sz="3200" dirty="0">
              <a:latin typeface="Calibri" panose="020F0502020204030204" pitchFamily="34" charset="0"/>
              <a:cs typeface="Calibri" panose="020F0502020204030204" pitchFamily="34" charset="0"/>
            </a:endParaRPr>
          </a:p>
        </p:txBody>
      </p:sp>
      <p:pic>
        <p:nvPicPr>
          <p:cNvPr id="11" name="Picture 10" descr="Casual woman with finger on lips">
            <a:extLst>
              <a:ext uri="{FF2B5EF4-FFF2-40B4-BE49-F238E27FC236}">
                <a16:creationId xmlns:a16="http://schemas.microsoft.com/office/drawing/2014/main" id="{38CBFECC-DE8D-4D0C-B585-BCCBA1CAD502}"/>
              </a:ext>
            </a:extLst>
          </p:cNvPr>
          <p:cNvPicPr>
            <a:picLocks noChangeAspect="1"/>
          </p:cNvPicPr>
          <p:nvPr/>
        </p:nvPicPr>
        <p:blipFill rotWithShape="1">
          <a:blip r:embed="rId3"/>
          <a:srcRect b="18765"/>
          <a:stretch/>
        </p:blipFill>
        <p:spPr>
          <a:xfrm>
            <a:off x="10645881" y="1561888"/>
            <a:ext cx="1711495" cy="4470114"/>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17</a:t>
            </a:fld>
            <a:endParaRPr lang="en-US"/>
          </a:p>
        </p:txBody>
      </p:sp>
    </p:spTree>
    <p:extLst>
      <p:ext uri="{BB962C8B-B14F-4D97-AF65-F5344CB8AC3E}">
        <p14:creationId xmlns:p14="http://schemas.microsoft.com/office/powerpoint/2010/main" val="338827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cap="none" dirty="0"/>
              <a:t>V</a:t>
            </a:r>
            <a:r>
              <a:rPr lang="en-US" b="1" i="0" kern="1200" cap="none" dirty="0">
                <a:latin typeface="Arial Narrow" panose="020B0606020202030204" pitchFamily="34" charset="0"/>
                <a:ea typeface="+mj-ea"/>
                <a:cs typeface="+mj-cs"/>
              </a:rPr>
              <a:t>) Application to </a:t>
            </a:r>
            <a:r>
              <a:rPr lang="en-US" cap="none" dirty="0"/>
              <a:t>Project</a:t>
            </a:r>
            <a:endParaRPr lang="en-US" b="1" i="0" kern="1200" cap="none" dirty="0">
              <a:latin typeface="Arial Narrow" panose="020B0606020202030204" pitchFamily="34" charset="0"/>
              <a:ea typeface="+mj-ea"/>
              <a:cs typeface="+mj-cs"/>
            </a:endParaRPr>
          </a:p>
        </p:txBody>
      </p:sp>
      <p:sp>
        <p:nvSpPr>
          <p:cNvPr id="5" name="TextBox 4">
            <a:extLst>
              <a:ext uri="{FF2B5EF4-FFF2-40B4-BE49-F238E27FC236}">
                <a16:creationId xmlns:a16="http://schemas.microsoft.com/office/drawing/2014/main" id="{2046B2C4-F3F1-4B28-BE94-E8A0884CE708}"/>
              </a:ext>
            </a:extLst>
          </p:cNvPr>
          <p:cNvSpPr txBox="1"/>
          <p:nvPr/>
        </p:nvSpPr>
        <p:spPr>
          <a:xfrm>
            <a:off x="508000" y="1561888"/>
            <a:ext cx="9893299" cy="4711911"/>
          </a:xfrm>
          <a:prstGeom prst="rect">
            <a:avLst/>
          </a:prstGeom>
          <a:solidFill>
            <a:schemeClr val="bg1"/>
          </a:solidFill>
        </p:spPr>
        <p:txBody>
          <a:bodyPr rtlCol="0">
            <a:normAutofit fontScale="92500" lnSpcReduction="10000"/>
          </a:bodyPr>
          <a:lstStyle/>
          <a:p>
            <a:pPr algn="l"/>
            <a:r>
              <a:rPr lang="en-US" sz="3200" u="sng" dirty="0">
                <a:highlight>
                  <a:srgbClr val="FFFF00"/>
                </a:highlight>
                <a:latin typeface="Calibri" panose="020F0502020204030204" pitchFamily="34" charset="0"/>
                <a:cs typeface="Calibri" panose="020F0502020204030204" pitchFamily="34" charset="0"/>
              </a:rPr>
              <a:t>Activity 2: </a:t>
            </a:r>
            <a:r>
              <a:rPr lang="en-US" sz="3200" i="1" u="sng" dirty="0">
                <a:highlight>
                  <a:srgbClr val="FFFF00"/>
                </a:highlight>
                <a:latin typeface="Calibri" panose="020F0502020204030204" pitchFamily="34" charset="0"/>
                <a:cs typeface="Calibri" panose="020F0502020204030204" pitchFamily="34" charset="0"/>
              </a:rPr>
              <a:t>Discuss and set a goal for each point</a:t>
            </a:r>
            <a:endParaRPr lang="en-US" sz="3600" i="1" u="sng" dirty="0">
              <a:highlight>
                <a:srgbClr val="FFFF00"/>
              </a:highlight>
              <a:latin typeface="Calibri" panose="020F0502020204030204" pitchFamily="34" charset="0"/>
              <a:cs typeface="Calibri" panose="020F0502020204030204" pitchFamily="34" charset="0"/>
            </a:endParaRPr>
          </a:p>
          <a:p>
            <a:pPr marL="742950" indent="-742950" algn="l">
              <a:buFont typeface="+mj-lt"/>
              <a:buAutoNum type="arabicPeriod"/>
            </a:pPr>
            <a:endParaRPr lang="en-US" sz="3200" dirty="0">
              <a:latin typeface="Calibri" panose="020F0502020204030204" pitchFamily="34" charset="0"/>
              <a:cs typeface="Calibri" panose="020F0502020204030204" pitchFamily="34" charset="0"/>
            </a:endParaRPr>
          </a:p>
          <a:p>
            <a:pPr marL="742950" indent="-742950">
              <a:lnSpc>
                <a:spcPct val="150000"/>
              </a:lnSpc>
              <a:buFont typeface="+mj-lt"/>
              <a:buAutoNum type="arabicPeriod"/>
            </a:pPr>
            <a:r>
              <a:rPr lang="en-US" sz="3200" dirty="0">
                <a:latin typeface="Calibri" panose="020F0502020204030204" pitchFamily="34" charset="0"/>
                <a:cs typeface="Calibri" panose="020F0502020204030204" pitchFamily="34" charset="0"/>
              </a:rPr>
              <a:t>How </a:t>
            </a:r>
            <a:r>
              <a:rPr lang="en-US" sz="3200" b="1" dirty="0">
                <a:latin typeface="Calibri" panose="020F0502020204030204" pitchFamily="34" charset="0"/>
                <a:cs typeface="Calibri" panose="020F0502020204030204" pitchFamily="34" charset="0"/>
              </a:rPr>
              <a:t>relevant </a:t>
            </a:r>
            <a:r>
              <a:rPr lang="en-US" sz="3200" dirty="0">
                <a:latin typeface="Calibri" panose="020F0502020204030204" pitchFamily="34" charset="0"/>
                <a:cs typeface="Calibri" panose="020F0502020204030204" pitchFamily="34" charset="0"/>
              </a:rPr>
              <a:t>is your disciplinary knowledge here? </a:t>
            </a:r>
            <a:r>
              <a:rPr lang="en-US" sz="2800" i="1" dirty="0">
                <a:latin typeface="Calibri" panose="020F0502020204030204" pitchFamily="34" charset="0"/>
                <a:cs typeface="Calibri" panose="020F0502020204030204" pitchFamily="34" charset="0"/>
              </a:rPr>
              <a:t>“</a:t>
            </a:r>
            <a:r>
              <a:rPr lang="en-US" sz="3200" i="1" dirty="0">
                <a:latin typeface="Calibri" panose="020F0502020204030204" pitchFamily="34" charset="0"/>
                <a:cs typeface="Calibri" panose="020F0502020204030204" pitchFamily="34" charset="0"/>
              </a:rPr>
              <a:t>How can I make it more useful?”</a:t>
            </a:r>
          </a:p>
          <a:p>
            <a:pPr marL="742950" indent="-742950" algn="l">
              <a:lnSpc>
                <a:spcPct val="150000"/>
              </a:lnSpc>
              <a:buFont typeface="+mj-lt"/>
              <a:buAutoNum type="arabicPeriod"/>
            </a:pPr>
            <a:r>
              <a:rPr lang="en-US" sz="3200" dirty="0">
                <a:latin typeface="Calibri" panose="020F0502020204030204" pitchFamily="34" charset="0"/>
                <a:cs typeface="Calibri" panose="020F0502020204030204" pitchFamily="34" charset="0"/>
              </a:rPr>
              <a:t>Non-tangible </a:t>
            </a:r>
            <a:r>
              <a:rPr lang="en-US" sz="3200" b="1" dirty="0">
                <a:latin typeface="Calibri" panose="020F0502020204030204" pitchFamily="34" charset="0"/>
                <a:cs typeface="Calibri" panose="020F0502020204030204" pitchFamily="34" charset="0"/>
              </a:rPr>
              <a:t>contributions</a:t>
            </a:r>
            <a:r>
              <a:rPr lang="en-US" sz="3200" dirty="0">
                <a:latin typeface="Calibri" panose="020F0502020204030204" pitchFamily="34" charset="0"/>
                <a:cs typeface="Calibri" panose="020F0502020204030204" pitchFamily="34" charset="0"/>
              </a:rPr>
              <a:t> – use of insights and skills.</a:t>
            </a:r>
          </a:p>
          <a:p>
            <a:pPr marL="742950" indent="-742950" algn="l">
              <a:lnSpc>
                <a:spcPct val="150000"/>
              </a:lnSpc>
              <a:buFont typeface="+mj-lt"/>
              <a:buAutoNum type="arabicPeriod"/>
            </a:pPr>
            <a:r>
              <a:rPr lang="en-US" sz="3200" dirty="0">
                <a:latin typeface="Calibri" panose="020F0502020204030204" pitchFamily="34" charset="0"/>
                <a:cs typeface="Calibri" panose="020F0502020204030204" pitchFamily="34" charset="0"/>
              </a:rPr>
              <a:t>Learn from </a:t>
            </a:r>
            <a:r>
              <a:rPr lang="en-US" sz="3200" b="1" dirty="0">
                <a:latin typeface="Calibri" panose="020F0502020204030204" pitchFamily="34" charset="0"/>
                <a:cs typeface="Calibri" panose="020F0502020204030204" pitchFamily="34" charset="0"/>
              </a:rPr>
              <a:t>past mistakes</a:t>
            </a:r>
            <a:r>
              <a:rPr lang="en-US" sz="3200" dirty="0">
                <a:latin typeface="Calibri" panose="020F0502020204030204" pitchFamily="34" charset="0"/>
                <a:cs typeface="Calibri" panose="020F0502020204030204" pitchFamily="34" charset="0"/>
              </a:rPr>
              <a:t>? </a:t>
            </a:r>
          </a:p>
          <a:p>
            <a:pPr marL="742950" indent="-742950" algn="l">
              <a:lnSpc>
                <a:spcPct val="150000"/>
              </a:lnSpc>
              <a:buFont typeface="+mj-lt"/>
              <a:buAutoNum type="arabicPeriod"/>
            </a:pPr>
            <a:r>
              <a:rPr lang="en-US" sz="3200" i="1" dirty="0">
                <a:latin typeface="Calibri" panose="020F0502020204030204" pitchFamily="34" charset="0"/>
                <a:cs typeface="Calibri" panose="020F0502020204030204" pitchFamily="34" charset="0"/>
              </a:rPr>
              <a:t>What makes your </a:t>
            </a:r>
            <a:r>
              <a:rPr lang="en-US" sz="3200" b="1" i="1" dirty="0">
                <a:latin typeface="Calibri" panose="020F0502020204030204" pitchFamily="34" charset="0"/>
                <a:cs typeface="Calibri" panose="020F0502020204030204" pitchFamily="34" charset="0"/>
              </a:rPr>
              <a:t>team output different </a:t>
            </a:r>
            <a:r>
              <a:rPr lang="en-US" sz="3200" i="1" dirty="0">
                <a:latin typeface="Calibri" panose="020F0502020204030204" pitchFamily="34" charset="0"/>
                <a:cs typeface="Calibri" panose="020F0502020204030204" pitchFamily="34" charset="0"/>
              </a:rPr>
              <a:t>from e.g., Saxion students.</a:t>
            </a:r>
          </a:p>
        </p:txBody>
      </p:sp>
      <p:pic>
        <p:nvPicPr>
          <p:cNvPr id="11" name="Picture 10" descr="Casual woman with finger on lips">
            <a:extLst>
              <a:ext uri="{FF2B5EF4-FFF2-40B4-BE49-F238E27FC236}">
                <a16:creationId xmlns:a16="http://schemas.microsoft.com/office/drawing/2014/main" id="{38CBFECC-DE8D-4D0C-B585-BCCBA1CAD502}"/>
              </a:ext>
            </a:extLst>
          </p:cNvPr>
          <p:cNvPicPr>
            <a:picLocks noChangeAspect="1"/>
          </p:cNvPicPr>
          <p:nvPr/>
        </p:nvPicPr>
        <p:blipFill rotWithShape="1">
          <a:blip r:embed="rId3"/>
          <a:srcRect b="18765"/>
          <a:stretch/>
        </p:blipFill>
        <p:spPr>
          <a:xfrm>
            <a:off x="10645881" y="1561888"/>
            <a:ext cx="1711495" cy="4470114"/>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18</a:t>
            </a:fld>
            <a:endParaRPr lang="en-US"/>
          </a:p>
        </p:txBody>
      </p:sp>
    </p:spTree>
    <p:extLst>
      <p:ext uri="{BB962C8B-B14F-4D97-AF65-F5344CB8AC3E}">
        <p14:creationId xmlns:p14="http://schemas.microsoft.com/office/powerpoint/2010/main" val="4134720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297825"/>
            <a:ext cx="9975173"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vii) </a:t>
            </a:r>
            <a:r>
              <a:rPr lang="en-US" cap="none" dirty="0"/>
              <a:t>Wrap Up</a:t>
            </a:r>
            <a:endParaRPr lang="en-US" b="1" i="0" kern="1200" cap="none"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19</a:t>
            </a:fld>
            <a:endParaRPr lang="en-US"/>
          </a:p>
        </p:txBody>
      </p:sp>
      <p:sp>
        <p:nvSpPr>
          <p:cNvPr id="6" name="TextBox 5">
            <a:extLst>
              <a:ext uri="{FF2B5EF4-FFF2-40B4-BE49-F238E27FC236}">
                <a16:creationId xmlns:a16="http://schemas.microsoft.com/office/drawing/2014/main" id="{87E3D3C5-1804-4692-9D3A-FEB179746063}"/>
              </a:ext>
            </a:extLst>
          </p:cNvPr>
          <p:cNvSpPr txBox="1"/>
          <p:nvPr/>
        </p:nvSpPr>
        <p:spPr>
          <a:xfrm>
            <a:off x="1098542" y="2133600"/>
            <a:ext cx="4997458" cy="3293209"/>
          </a:xfrm>
          <a:prstGeom prst="rect">
            <a:avLst/>
          </a:prstGeom>
          <a:noFill/>
        </p:spPr>
        <p:txBody>
          <a:bodyPr wrap="none" rtlCol="0">
            <a:spAutoFit/>
          </a:bodyPr>
          <a:lstStyle/>
          <a:p>
            <a:pPr marL="457200" indent="-457200">
              <a:lnSpc>
                <a:spcPct val="150000"/>
              </a:lnSpc>
              <a:buFont typeface="Arial" panose="020B0604020202020204" pitchFamily="34" charset="0"/>
              <a:buChar char="•"/>
            </a:pPr>
            <a:r>
              <a:rPr lang="en-GB" sz="3200" dirty="0">
                <a:latin typeface="Calibri" panose="020F0502020204030204" pitchFamily="34" charset="0"/>
                <a:cs typeface="Calibri" panose="020F0502020204030204" pitchFamily="34" charset="0"/>
              </a:rPr>
              <a:t>What did we cover today?</a:t>
            </a:r>
          </a:p>
          <a:p>
            <a:pPr marL="457200" indent="-457200">
              <a:lnSpc>
                <a:spcPct val="150000"/>
              </a:lnSpc>
              <a:buFont typeface="Arial" panose="020B0604020202020204" pitchFamily="34" charset="0"/>
              <a:buChar char="•"/>
            </a:pPr>
            <a:r>
              <a:rPr lang="en-GB" sz="3200" dirty="0">
                <a:latin typeface="Calibri" panose="020F0502020204030204" pitchFamily="34" charset="0"/>
                <a:cs typeface="Calibri" panose="020F0502020204030204" pitchFamily="34" charset="0"/>
              </a:rPr>
              <a:t>Tip : </a:t>
            </a:r>
            <a:r>
              <a:rPr lang="en-GB" sz="3200" b="1" dirty="0">
                <a:latin typeface="Calibri" panose="020F0502020204030204" pitchFamily="34" charset="0"/>
                <a:cs typeface="Calibri" panose="020F0502020204030204" pitchFamily="34" charset="0"/>
              </a:rPr>
              <a:t>5 whys</a:t>
            </a:r>
          </a:p>
          <a:p>
            <a:pPr marL="457200" indent="-457200">
              <a:lnSpc>
                <a:spcPct val="150000"/>
              </a:lnSpc>
              <a:buFont typeface="Arial" panose="020B0604020202020204" pitchFamily="34" charset="0"/>
              <a:buChar char="•"/>
            </a:pPr>
            <a:r>
              <a:rPr lang="en-GB" sz="3200" dirty="0">
                <a:latin typeface="Calibri" panose="020F0502020204030204" pitchFamily="34" charset="0"/>
                <a:cs typeface="Calibri" panose="020F0502020204030204" pitchFamily="34" charset="0"/>
              </a:rPr>
              <a:t>Moving forward…</a:t>
            </a:r>
          </a:p>
          <a:p>
            <a:endParaRPr lang="en-GB" sz="3200" dirty="0">
              <a:latin typeface="Calibri" panose="020F0502020204030204" pitchFamily="34" charset="0"/>
              <a:cs typeface="Calibri" panose="020F0502020204030204" pitchFamily="34" charset="0"/>
            </a:endParaRPr>
          </a:p>
          <a:p>
            <a:endParaRPr lang="en-GB" sz="3200" dirty="0">
              <a:latin typeface="Calibri" panose="020F0502020204030204" pitchFamily="34" charset="0"/>
              <a:cs typeface="Calibri" panose="020F0502020204030204" pitchFamily="34" charset="0"/>
            </a:endParaRPr>
          </a:p>
        </p:txBody>
      </p:sp>
      <p:pic>
        <p:nvPicPr>
          <p:cNvPr id="8" name="Picture 7" descr="Group of students working in library">
            <a:extLst>
              <a:ext uri="{FF2B5EF4-FFF2-40B4-BE49-F238E27FC236}">
                <a16:creationId xmlns:a16="http://schemas.microsoft.com/office/drawing/2014/main" id="{FB0AC6DC-F5DF-49DB-998D-82A0507DE1B1}"/>
              </a:ext>
            </a:extLst>
          </p:cNvPr>
          <p:cNvPicPr>
            <a:picLocks noChangeAspect="1"/>
          </p:cNvPicPr>
          <p:nvPr/>
        </p:nvPicPr>
        <p:blipFill>
          <a:blip r:embed="rId3"/>
          <a:stretch>
            <a:fillRect/>
          </a:stretch>
        </p:blipFill>
        <p:spPr>
          <a:xfrm>
            <a:off x="6438984" y="2180004"/>
            <a:ext cx="4801772" cy="3200400"/>
          </a:xfrm>
          <a:prstGeom prst="rect">
            <a:avLst/>
          </a:prstGeom>
        </p:spPr>
      </p:pic>
    </p:spTree>
    <p:extLst>
      <p:ext uri="{BB962C8B-B14F-4D97-AF65-F5344CB8AC3E}">
        <p14:creationId xmlns:p14="http://schemas.microsoft.com/office/powerpoint/2010/main" val="1105284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t>Aims for today:</a:t>
            </a:r>
            <a:endParaRPr lang="en-GB" b="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838200" y="2209919"/>
            <a:ext cx="9505507" cy="4238212"/>
          </a:xfrm>
          <a:prstGeom prst="rect">
            <a:avLst/>
          </a:prstGeom>
          <a:noFill/>
        </p:spPr>
        <p:txBody>
          <a:bodyPr wrap="square" rtlCol="0">
            <a:spAutoFit/>
          </a:bodyPr>
          <a:lstStyle/>
          <a:p>
            <a:pPr marL="514350" lvl="0" indent="-514350">
              <a:lnSpc>
                <a:spcPct val="150000"/>
              </a:lnSpc>
              <a:buFont typeface="+mj-lt"/>
              <a:buAutoNum type="arabicPeriod"/>
            </a:pPr>
            <a:r>
              <a:rPr lang="en-GB" sz="3200" b="1" dirty="0">
                <a:effectLst/>
                <a:latin typeface="Calibri" panose="020F0502020204030204" pitchFamily="34" charset="0"/>
                <a:ea typeface="Calibri" panose="020F0502020204030204" pitchFamily="34" charset="0"/>
                <a:cs typeface="Times New Roman" panose="02020603050405020304" pitchFamily="18" charset="0"/>
              </a:rPr>
              <a:t> </a:t>
            </a:r>
            <a:r>
              <a:rPr lang="en-GB" sz="3200" b="1" dirty="0">
                <a:latin typeface="Calibri" panose="020F0502020204030204" pitchFamily="34" charset="0"/>
                <a:ea typeface="Calibri" panose="020F0502020204030204" pitchFamily="34" charset="0"/>
                <a:cs typeface="Times New Roman" panose="02020603050405020304" pitchFamily="18" charset="0"/>
              </a:rPr>
              <a:t>R</a:t>
            </a:r>
            <a:r>
              <a:rPr lang="en-GB" sz="3200" b="1" dirty="0">
                <a:effectLst/>
                <a:latin typeface="Calibri" panose="020F0502020204030204" pitchFamily="34" charset="0"/>
                <a:ea typeface="Calibri" panose="020F0502020204030204" pitchFamily="34" charset="0"/>
                <a:cs typeface="Times New Roman" panose="02020603050405020304" pitchFamily="18" charset="0"/>
              </a:rPr>
              <a:t>ecognise </a:t>
            </a:r>
            <a:r>
              <a:rPr lang="en-GB" sz="3200" dirty="0">
                <a:effectLst/>
                <a:latin typeface="Calibri" panose="020F0502020204030204" pitchFamily="34" charset="0"/>
                <a:ea typeface="Calibri" panose="020F0502020204030204" pitchFamily="34" charset="0"/>
                <a:cs typeface="Times New Roman" panose="02020603050405020304" pitchFamily="18" charset="0"/>
              </a:rPr>
              <a:t>or take on other disciplinary perspectives</a:t>
            </a:r>
            <a:r>
              <a:rPr lang="en-GB" sz="3200" b="1" dirty="0">
                <a:effectLst/>
                <a:latin typeface="Calibri" panose="020F0502020204030204" pitchFamily="34" charset="0"/>
                <a:ea typeface="Calibri" panose="020F0502020204030204" pitchFamily="34" charset="0"/>
                <a:cs typeface="Times New Roman" panose="02020603050405020304" pitchFamily="18" charset="0"/>
              </a:rPr>
              <a:t>.</a:t>
            </a: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Font typeface="+mj-lt"/>
              <a:buAutoNum type="arabicPeriod"/>
            </a:pPr>
            <a:r>
              <a:rPr lang="en-US" sz="3200" dirty="0">
                <a:latin typeface="Calibri" panose="020F0502020204030204" pitchFamily="34" charset="0"/>
                <a:cs typeface="Times New Roman" panose="02020603050405020304" pitchFamily="18" charset="0"/>
              </a:rPr>
              <a:t>   Start to </a:t>
            </a:r>
            <a:r>
              <a:rPr lang="en-US" sz="3200" b="1" dirty="0">
                <a:latin typeface="Calibri" panose="020F0502020204030204" pitchFamily="34" charset="0"/>
                <a:cs typeface="Times New Roman" panose="02020603050405020304" pitchFamily="18" charset="0"/>
              </a:rPr>
              <a:t>apply</a:t>
            </a:r>
            <a:r>
              <a:rPr lang="en-US" sz="3200" dirty="0">
                <a:latin typeface="Calibri" panose="020F0502020204030204" pitchFamily="34" charset="0"/>
                <a:cs typeface="Times New Roman" panose="02020603050405020304" pitchFamily="18" charset="0"/>
              </a:rPr>
              <a:t> new perspectives to own project.</a:t>
            </a:r>
          </a:p>
          <a:p>
            <a:pPr marL="342900" lvl="0" indent="-342900">
              <a:lnSpc>
                <a:spcPct val="150000"/>
              </a:lnSpc>
              <a:buFont typeface="+mj-lt"/>
              <a:buAutoNum type="arabicPeriod"/>
            </a:pPr>
            <a:endParaRPr lang="en-US" sz="1050" dirty="0">
              <a:latin typeface="Calibri" panose="020F0502020204030204" pitchFamily="34" charset="0"/>
              <a:cs typeface="Times New Roman" panose="02020603050405020304" pitchFamily="18" charset="0"/>
            </a:endParaRPr>
          </a:p>
          <a:p>
            <a:pPr lvl="0">
              <a:lnSpc>
                <a:spcPct val="150000"/>
              </a:lnSpc>
            </a:pPr>
            <a:endParaRPr lang="en-GB" sz="4800" dirty="0"/>
          </a:p>
          <a:p>
            <a:pPr lvl="0">
              <a:lnSpc>
                <a:spcPct val="150000"/>
              </a:lnSpc>
            </a:pPr>
            <a:r>
              <a:rPr lang="en-GB" sz="3200" dirty="0">
                <a:latin typeface="Calibri" panose="020F0502020204030204" pitchFamily="34" charset="0"/>
                <a:cs typeface="Times New Roman" panose="02020603050405020304" pitchFamily="18" charset="0"/>
              </a:rPr>
              <a:t>	</a:t>
            </a:r>
            <a:r>
              <a:rPr lang="en-GB" sz="2800" i="1" dirty="0">
                <a:latin typeface="Calibri" panose="020F0502020204030204" pitchFamily="34" charset="0"/>
                <a:cs typeface="Times New Roman" panose="02020603050405020304" pitchFamily="18" charset="0"/>
              </a:rPr>
              <a:t>Also useful for individual </a:t>
            </a:r>
            <a:r>
              <a:rPr lang="en-GB" sz="2800" b="1" i="1" dirty="0">
                <a:latin typeface="Calibri" panose="020F0502020204030204" pitchFamily="34" charset="0"/>
                <a:cs typeface="Times New Roman" panose="02020603050405020304" pitchFamily="18" charset="0"/>
              </a:rPr>
              <a:t>reflection</a:t>
            </a:r>
            <a:r>
              <a:rPr lang="en-GB" sz="2800" i="1" dirty="0">
                <a:latin typeface="Calibri" panose="020F0502020204030204" pitchFamily="34" charset="0"/>
                <a:cs typeface="Times New Roman" panose="02020603050405020304" pitchFamily="18" charset="0"/>
              </a:rPr>
              <a:t> report and 	maximising team potential.</a:t>
            </a:r>
            <a:endParaRPr lang="en-GB" sz="3200" i="1" dirty="0">
              <a:latin typeface="Calibri" panose="020F0502020204030204" pitchFamily="34" charset="0"/>
              <a:cs typeface="Times New Roman" panose="02020603050405020304" pitchFamily="18" charset="0"/>
            </a:endParaRPr>
          </a:p>
        </p:txBody>
      </p:sp>
      <p:sp>
        <p:nvSpPr>
          <p:cNvPr id="5" name="Star: 5 Points 4">
            <a:extLst>
              <a:ext uri="{FF2B5EF4-FFF2-40B4-BE49-F238E27FC236}">
                <a16:creationId xmlns:a16="http://schemas.microsoft.com/office/drawing/2014/main" id="{8F757F17-5036-42CA-84FD-6F32303CC80A}"/>
              </a:ext>
            </a:extLst>
          </p:cNvPr>
          <p:cNvSpPr/>
          <p:nvPr/>
        </p:nvSpPr>
        <p:spPr>
          <a:xfrm>
            <a:off x="952500" y="4991100"/>
            <a:ext cx="711200" cy="71120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83383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20</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5355312"/>
          </a:xfrm>
          <a:prstGeom prst="rect">
            <a:avLst/>
          </a:prstGeom>
          <a:noFill/>
        </p:spPr>
        <p:txBody>
          <a:bodyPr wrap="square" rtlCol="0">
            <a:spAutoFit/>
          </a:bodyPr>
          <a:lstStyle/>
          <a:p>
            <a:r>
              <a:rPr lang="en-GB" b="1" dirty="0"/>
              <a:t>References:</a:t>
            </a:r>
          </a:p>
          <a:p>
            <a:endParaRPr lang="en-GB" dirty="0"/>
          </a:p>
          <a:p>
            <a:r>
              <a:rPr lang="en-GB" sz="1800" b="0" i="0" u="none" strike="noStrike" dirty="0" err="1">
                <a:solidFill>
                  <a:srgbClr val="000000"/>
                </a:solidFill>
                <a:effectLst/>
                <a:latin typeface="Calibri" panose="020F0502020204030204" pitchFamily="34" charset="0"/>
              </a:rPr>
              <a:t>Kartoglu</a:t>
            </a:r>
            <a:r>
              <a:rPr lang="en-GB" sz="1800" b="0" i="0" u="none" strike="noStrike" dirty="0">
                <a:solidFill>
                  <a:srgbClr val="000000"/>
                </a:solidFill>
                <a:effectLst/>
                <a:latin typeface="Calibri" panose="020F0502020204030204" pitchFamily="34" charset="0"/>
              </a:rPr>
              <a:t>, U., (2018) Go Authentic, </a:t>
            </a:r>
            <a:r>
              <a:rPr lang="en-GB" sz="1800" b="0" i="0" u="none" strike="noStrike" dirty="0" err="1">
                <a:solidFill>
                  <a:srgbClr val="000000"/>
                </a:solidFill>
                <a:effectLst/>
                <a:latin typeface="Calibri" panose="020F0502020204030204" pitchFamily="34" charset="0"/>
              </a:rPr>
              <a:t>Extensio</a:t>
            </a:r>
            <a:r>
              <a:rPr lang="en-GB" sz="1800" b="0" i="0" u="none" strike="noStrike" dirty="0">
                <a:solidFill>
                  <a:srgbClr val="000000"/>
                </a:solidFill>
                <a:effectLst/>
                <a:latin typeface="Calibri" panose="020F0502020204030204" pitchFamily="34" charset="0"/>
              </a:rPr>
              <a:t> et Progresso, p87</a:t>
            </a:r>
            <a:r>
              <a:rPr lang="en-GB" dirty="0"/>
              <a:t> </a:t>
            </a:r>
          </a:p>
          <a:p>
            <a:endParaRPr lang="en-GB" dirty="0"/>
          </a:p>
          <a:p>
            <a:pPr algn="l"/>
            <a:r>
              <a:rPr lang="en-GB" dirty="0">
                <a:solidFill>
                  <a:srgbClr val="000000"/>
                </a:solidFill>
                <a:latin typeface="Calibri" panose="020F0502020204030204" pitchFamily="34" charset="0"/>
              </a:rPr>
              <a:t>Boix</a:t>
            </a:r>
            <a:r>
              <a:rPr lang="en-GB" b="0" i="0" dirty="0">
                <a:solidFill>
                  <a:srgbClr val="333333"/>
                </a:solidFill>
                <a:effectLst/>
                <a:latin typeface="Calibri" panose="020F0502020204030204" pitchFamily="34" charset="0"/>
                <a:cs typeface="Calibri" panose="020F0502020204030204" pitchFamily="34" charset="0"/>
              </a:rPr>
              <a:t> Mansilla, V., Miller, W. C., &amp; Gardner, H. (2000). On disciplinary lenses and interdisciplinary work. In S. </a:t>
            </a:r>
            <a:r>
              <a:rPr lang="en-GB" b="0" i="0" dirty="0" err="1">
                <a:solidFill>
                  <a:srgbClr val="333333"/>
                </a:solidFill>
                <a:effectLst/>
                <a:latin typeface="Calibri" panose="020F0502020204030204" pitchFamily="34" charset="0"/>
                <a:cs typeface="Calibri" panose="020F0502020204030204" pitchFamily="34" charset="0"/>
              </a:rPr>
              <a:t>Wineburg</a:t>
            </a:r>
            <a:r>
              <a:rPr lang="en-GB" b="0" i="0" dirty="0">
                <a:solidFill>
                  <a:srgbClr val="333333"/>
                </a:solidFill>
                <a:effectLst/>
                <a:latin typeface="Calibri" panose="020F0502020204030204" pitchFamily="34" charset="0"/>
                <a:cs typeface="Calibri" panose="020F0502020204030204" pitchFamily="34" charset="0"/>
              </a:rPr>
              <a:t> &amp; P. Grossman (Eds.), </a:t>
            </a:r>
            <a:r>
              <a:rPr lang="en-GB" b="0" i="1" dirty="0">
                <a:solidFill>
                  <a:srgbClr val="333333"/>
                </a:solidFill>
                <a:effectLst/>
                <a:latin typeface="Calibri" panose="020F0502020204030204" pitchFamily="34" charset="0"/>
                <a:cs typeface="Calibri" panose="020F0502020204030204" pitchFamily="34" charset="0"/>
              </a:rPr>
              <a:t>Interdisciplinary curriculum: Challenges to implementation</a:t>
            </a:r>
            <a:r>
              <a:rPr lang="en-GB" b="0" i="0" dirty="0">
                <a:solidFill>
                  <a:srgbClr val="333333"/>
                </a:solidFill>
                <a:effectLst/>
                <a:latin typeface="Calibri" panose="020F0502020204030204" pitchFamily="34" charset="0"/>
                <a:cs typeface="Calibri" panose="020F0502020204030204" pitchFamily="34" charset="0"/>
              </a:rPr>
              <a:t> (pp. 17–38). New York, NY: Teachers College Press. </a:t>
            </a:r>
            <a:r>
              <a:rPr lang="en-GB" b="0" i="0" u="none" strike="noStrike" dirty="0">
                <a:solidFill>
                  <a:srgbClr val="10147E"/>
                </a:solidFill>
                <a:effectLst/>
                <a:latin typeface="Calibri" panose="020F0502020204030204" pitchFamily="34" charset="0"/>
                <a:cs typeface="Calibri" panose="020F0502020204030204" pitchFamily="34" charset="0"/>
                <a:hlinkClick r:id="rId4"/>
              </a:rPr>
              <a:t>[Google Scholar]</a:t>
            </a:r>
            <a:endParaRPr lang="en-GB" b="1" i="0" dirty="0">
              <a:solidFill>
                <a:srgbClr val="333333"/>
              </a:solidFill>
              <a:effectLst/>
              <a:latin typeface="Calibri" panose="020F0502020204030204" pitchFamily="34" charset="0"/>
              <a:cs typeface="Calibri" panose="020F0502020204030204" pitchFamily="34" charset="0"/>
            </a:endParaRPr>
          </a:p>
          <a:p>
            <a:endParaRPr lang="en-GB" dirty="0"/>
          </a:p>
          <a:p>
            <a:r>
              <a:rPr lang="en-GB" sz="1800" b="0" i="0" u="none" strike="noStrike" dirty="0" err="1">
                <a:solidFill>
                  <a:srgbClr val="000000"/>
                </a:solidFill>
                <a:effectLst/>
                <a:latin typeface="Calibri" panose="020F0502020204030204" pitchFamily="34" charset="0"/>
              </a:rPr>
              <a:t>Scherl</a:t>
            </a:r>
            <a:r>
              <a:rPr lang="en-GB" sz="1800" b="0" i="0" u="none" strike="noStrike" dirty="0">
                <a:solidFill>
                  <a:srgbClr val="000000"/>
                </a:solidFill>
                <a:effectLst/>
                <a:latin typeface="Calibri" panose="020F0502020204030204" pitchFamily="34" charset="0"/>
              </a:rPr>
              <a:t>, A., </a:t>
            </a:r>
            <a:r>
              <a:rPr lang="en-GB" sz="1800" b="0" i="0" u="none" strike="noStrike" dirty="0" err="1">
                <a:solidFill>
                  <a:srgbClr val="000000"/>
                </a:solidFill>
                <a:effectLst/>
                <a:latin typeface="Calibri" panose="020F0502020204030204" pitchFamily="34" charset="0"/>
              </a:rPr>
              <a:t>Dethleffsen</a:t>
            </a:r>
            <a:r>
              <a:rPr lang="en-GB" sz="1800" b="0" i="0" u="none" strike="noStrike" dirty="0">
                <a:solidFill>
                  <a:srgbClr val="000000"/>
                </a:solidFill>
                <a:effectLst/>
                <a:latin typeface="Calibri" panose="020F0502020204030204" pitchFamily="34" charset="0"/>
              </a:rPr>
              <a:t>, K., &amp; Meyer, M. (2012). Interactive knowledge networks for interdisciplinary course navigation within Moodle. Advances in physiology education, 36(4), 284-297.</a:t>
            </a:r>
            <a:r>
              <a:rPr lang="en-GB" dirty="0"/>
              <a:t> </a:t>
            </a:r>
          </a:p>
          <a:p>
            <a:endParaRPr lang="en-GB" dirty="0"/>
          </a:p>
          <a:p>
            <a:endParaRPr lang="en-GB" dirty="0"/>
          </a:p>
        </p:txBody>
      </p:sp>
    </p:spTree>
    <p:extLst>
      <p:ext uri="{BB962C8B-B14F-4D97-AF65-F5344CB8AC3E}">
        <p14:creationId xmlns:p14="http://schemas.microsoft.com/office/powerpoint/2010/main" val="3090661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highlight>
                  <a:srgbClr val="FFFF00"/>
                </a:highlight>
              </a:rPr>
              <a:t>warm up</a:t>
            </a:r>
            <a:endParaRPr lang="en-GB" b="0" dirty="0">
              <a:highlight>
                <a:srgbClr val="FFFF00"/>
              </a:highlight>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3</a:t>
            </a:fld>
            <a:endParaRPr lang="en-US" dirty="0"/>
          </a:p>
        </p:txBody>
      </p:sp>
      <p:pic>
        <p:nvPicPr>
          <p:cNvPr id="9" name="Picture 8" descr="Furniture in green room">
            <a:extLst>
              <a:ext uri="{FF2B5EF4-FFF2-40B4-BE49-F238E27FC236}">
                <a16:creationId xmlns:a16="http://schemas.microsoft.com/office/drawing/2014/main" id="{221CF12E-D1D5-4D5B-B794-85EAEBE461B7}"/>
              </a:ext>
            </a:extLst>
          </p:cNvPr>
          <p:cNvPicPr>
            <a:picLocks noChangeAspect="1"/>
          </p:cNvPicPr>
          <p:nvPr/>
        </p:nvPicPr>
        <p:blipFill rotWithShape="1">
          <a:blip r:embed="rId3"/>
          <a:srcRect l="32099" t="32224" r="24321" b="2038"/>
          <a:stretch/>
        </p:blipFill>
        <p:spPr>
          <a:xfrm>
            <a:off x="3733800" y="1557054"/>
            <a:ext cx="4483100" cy="4508382"/>
          </a:xfrm>
          <a:prstGeom prst="rect">
            <a:avLst/>
          </a:prstGeom>
        </p:spPr>
      </p:pic>
      <p:sp>
        <p:nvSpPr>
          <p:cNvPr id="4" name="TextBox 3">
            <a:extLst>
              <a:ext uri="{FF2B5EF4-FFF2-40B4-BE49-F238E27FC236}">
                <a16:creationId xmlns:a16="http://schemas.microsoft.com/office/drawing/2014/main" id="{B7CA105A-AC14-4EC9-9091-EB342A59FEDC}"/>
              </a:ext>
            </a:extLst>
          </p:cNvPr>
          <p:cNvSpPr txBox="1"/>
          <p:nvPr/>
        </p:nvSpPr>
        <p:spPr>
          <a:xfrm>
            <a:off x="8636000" y="1841500"/>
            <a:ext cx="2959100" cy="1384995"/>
          </a:xfrm>
          <a:prstGeom prst="rect">
            <a:avLst/>
          </a:prstGeom>
          <a:noFill/>
        </p:spPr>
        <p:txBody>
          <a:bodyPr wrap="square" rtlCol="0">
            <a:spAutoFit/>
          </a:bodyPr>
          <a:lstStyle/>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White boards</a:t>
            </a: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Spider gram </a:t>
            </a: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Take photos</a:t>
            </a:r>
          </a:p>
        </p:txBody>
      </p:sp>
      <p:grpSp>
        <p:nvGrpSpPr>
          <p:cNvPr id="6" name="Group 5">
            <a:extLst>
              <a:ext uri="{FF2B5EF4-FFF2-40B4-BE49-F238E27FC236}">
                <a16:creationId xmlns:a16="http://schemas.microsoft.com/office/drawing/2014/main" id="{6B4CE3DD-ECD1-42A3-85C6-0E41ADDFE47B}"/>
              </a:ext>
            </a:extLst>
          </p:cNvPr>
          <p:cNvGrpSpPr/>
          <p:nvPr/>
        </p:nvGrpSpPr>
        <p:grpSpPr>
          <a:xfrm>
            <a:off x="9393536" y="3756370"/>
            <a:ext cx="1600200" cy="1600200"/>
            <a:chOff x="10528300" y="4930774"/>
            <a:chExt cx="1600200" cy="1600200"/>
          </a:xfrm>
        </p:grpSpPr>
        <p:pic>
          <p:nvPicPr>
            <p:cNvPr id="7" name="Graphic 6" descr="Camera with solid fill">
              <a:extLst>
                <a:ext uri="{FF2B5EF4-FFF2-40B4-BE49-F238E27FC236}">
                  <a16:creationId xmlns:a16="http://schemas.microsoft.com/office/drawing/2014/main" id="{FBD9DF43-C0D1-464F-851B-A56093EE0F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64850" y="5230254"/>
              <a:ext cx="914400" cy="914400"/>
            </a:xfrm>
            <a:prstGeom prst="rect">
              <a:avLst/>
            </a:prstGeom>
          </p:spPr>
        </p:pic>
        <p:sp>
          <p:nvSpPr>
            <p:cNvPr id="8" name="Oval 7">
              <a:extLst>
                <a:ext uri="{FF2B5EF4-FFF2-40B4-BE49-F238E27FC236}">
                  <a16:creationId xmlns:a16="http://schemas.microsoft.com/office/drawing/2014/main" id="{9C23BD4E-C588-43AD-99B8-DD24E0FEC5B2}"/>
                </a:ext>
              </a:extLst>
            </p:cNvPr>
            <p:cNvSpPr/>
            <p:nvPr/>
          </p:nvSpPr>
          <p:spPr>
            <a:xfrm>
              <a:off x="10528300" y="4930774"/>
              <a:ext cx="1600200" cy="160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347726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Oval soap bars on rows of shelves">
            <a:extLst>
              <a:ext uri="{FF2B5EF4-FFF2-40B4-BE49-F238E27FC236}">
                <a16:creationId xmlns:a16="http://schemas.microsoft.com/office/drawing/2014/main" id="{80CD5756-E759-483A-8772-71946C30CF36}"/>
              </a:ext>
            </a:extLst>
          </p:cNvPr>
          <p:cNvPicPr>
            <a:picLocks noChangeAspect="1"/>
          </p:cNvPicPr>
          <p:nvPr/>
        </p:nvPicPr>
        <p:blipFill>
          <a:blip r:embed="rId3"/>
          <a:stretch>
            <a:fillRect/>
          </a:stretch>
        </p:blipFill>
        <p:spPr>
          <a:xfrm>
            <a:off x="3086567" y="1548654"/>
            <a:ext cx="7556033" cy="5037813"/>
          </a:xfrm>
          <a:prstGeom prst="rect">
            <a:avLst/>
          </a:prstGeom>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highlight>
                  <a:srgbClr val="FFFF00"/>
                </a:highlight>
              </a:rPr>
              <a:t>warm up</a:t>
            </a:r>
            <a:endParaRPr lang="en-GB" b="0" dirty="0">
              <a:highlight>
                <a:srgbClr val="FFFF00"/>
              </a:highlight>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4</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838201" y="2209919"/>
            <a:ext cx="4089400" cy="2105063"/>
          </a:xfrm>
          <a:prstGeom prst="rect">
            <a:avLst/>
          </a:prstGeom>
          <a:noFill/>
        </p:spPr>
        <p:txBody>
          <a:bodyPr wrap="square" rtlCol="0">
            <a:spAutoFit/>
          </a:bodyPr>
          <a:lstStyle/>
          <a:p>
            <a:pPr lvl="0">
              <a:lnSpc>
                <a:spcPct val="150000"/>
              </a:lnSpc>
            </a:pPr>
            <a:endParaRPr lang="en-US" sz="1050" dirty="0">
              <a:latin typeface="Calibri" panose="020F0502020204030204" pitchFamily="34" charset="0"/>
              <a:cs typeface="Times New Roman" panose="02020603050405020304" pitchFamily="18" charset="0"/>
            </a:endParaRPr>
          </a:p>
          <a:p>
            <a:pPr lvl="0">
              <a:lnSpc>
                <a:spcPct val="150000"/>
              </a:lnSpc>
            </a:pPr>
            <a:endParaRPr lang="en-GB" sz="4800" dirty="0"/>
          </a:p>
          <a:p>
            <a:pPr lvl="0">
              <a:lnSpc>
                <a:spcPct val="150000"/>
              </a:lnSpc>
            </a:pPr>
            <a:r>
              <a:rPr lang="en-GB" sz="3200" dirty="0">
                <a:latin typeface="Calibri" panose="020F0502020204030204" pitchFamily="34" charset="0"/>
                <a:cs typeface="Times New Roman" panose="02020603050405020304" pitchFamily="18" charset="0"/>
              </a:rPr>
              <a:t>	</a:t>
            </a:r>
            <a:endParaRPr lang="en-GB" sz="3200" i="1" dirty="0">
              <a:latin typeface="Calibri" panose="020F0502020204030204" pitchFamily="34" charset="0"/>
              <a:cs typeface="Times New Roman" panose="02020603050405020304" pitchFamily="18" charset="0"/>
            </a:endParaRPr>
          </a:p>
        </p:txBody>
      </p:sp>
      <p:grpSp>
        <p:nvGrpSpPr>
          <p:cNvPr id="9" name="Group 8">
            <a:extLst>
              <a:ext uri="{FF2B5EF4-FFF2-40B4-BE49-F238E27FC236}">
                <a16:creationId xmlns:a16="http://schemas.microsoft.com/office/drawing/2014/main" id="{59BDCA14-02A4-47A1-BA9B-4431D9AA0538}"/>
              </a:ext>
            </a:extLst>
          </p:cNvPr>
          <p:cNvGrpSpPr/>
          <p:nvPr/>
        </p:nvGrpSpPr>
        <p:grpSpPr>
          <a:xfrm>
            <a:off x="10528300" y="4930774"/>
            <a:ext cx="1600200" cy="1600200"/>
            <a:chOff x="10528300" y="4930774"/>
            <a:chExt cx="1600200" cy="1600200"/>
          </a:xfrm>
        </p:grpSpPr>
        <p:pic>
          <p:nvPicPr>
            <p:cNvPr id="7" name="Graphic 6" descr="Camera with solid fill">
              <a:extLst>
                <a:ext uri="{FF2B5EF4-FFF2-40B4-BE49-F238E27FC236}">
                  <a16:creationId xmlns:a16="http://schemas.microsoft.com/office/drawing/2014/main" id="{9FCC384F-2961-4E95-ABFB-9DD1620E6F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64850" y="5230254"/>
              <a:ext cx="914400" cy="914400"/>
            </a:xfrm>
            <a:prstGeom prst="rect">
              <a:avLst/>
            </a:prstGeom>
          </p:spPr>
        </p:pic>
        <p:sp>
          <p:nvSpPr>
            <p:cNvPr id="8" name="Oval 7">
              <a:extLst>
                <a:ext uri="{FF2B5EF4-FFF2-40B4-BE49-F238E27FC236}">
                  <a16:creationId xmlns:a16="http://schemas.microsoft.com/office/drawing/2014/main" id="{40A9C846-2B0E-4C1B-80FD-A874620723C0}"/>
                </a:ext>
              </a:extLst>
            </p:cNvPr>
            <p:cNvSpPr/>
            <p:nvPr/>
          </p:nvSpPr>
          <p:spPr>
            <a:xfrm>
              <a:off x="10528300" y="4930774"/>
              <a:ext cx="1600200" cy="160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779396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highlight>
                  <a:srgbClr val="FFFF00"/>
                </a:highlight>
              </a:rPr>
              <a:t>warm up</a:t>
            </a:r>
            <a:endParaRPr lang="en-GB" b="0" dirty="0">
              <a:highlight>
                <a:srgbClr val="FFFF00"/>
              </a:highlight>
            </a:endParaRPr>
          </a:p>
        </p:txBody>
      </p:sp>
      <p:sp>
        <p:nvSpPr>
          <p:cNvPr id="4" name="TextBox 3">
            <a:extLst>
              <a:ext uri="{FF2B5EF4-FFF2-40B4-BE49-F238E27FC236}">
                <a16:creationId xmlns:a16="http://schemas.microsoft.com/office/drawing/2014/main" id="{1B424C0D-4356-4D8A-8EDF-2C1F5419B1C7}"/>
              </a:ext>
            </a:extLst>
          </p:cNvPr>
          <p:cNvSpPr txBox="1"/>
          <p:nvPr/>
        </p:nvSpPr>
        <p:spPr>
          <a:xfrm>
            <a:off x="838201" y="2209919"/>
            <a:ext cx="4089400" cy="2105063"/>
          </a:xfrm>
          <a:prstGeom prst="rect">
            <a:avLst/>
          </a:prstGeom>
          <a:noFill/>
        </p:spPr>
        <p:txBody>
          <a:bodyPr wrap="square" rtlCol="0">
            <a:spAutoFit/>
          </a:bodyPr>
          <a:lstStyle/>
          <a:p>
            <a:pPr lvl="0">
              <a:lnSpc>
                <a:spcPct val="150000"/>
              </a:lnSpc>
            </a:pPr>
            <a:endParaRPr lang="en-US" sz="1050" dirty="0">
              <a:latin typeface="Calibri" panose="020F0502020204030204" pitchFamily="34" charset="0"/>
              <a:cs typeface="Times New Roman" panose="02020603050405020304" pitchFamily="18" charset="0"/>
            </a:endParaRPr>
          </a:p>
          <a:p>
            <a:pPr lvl="0">
              <a:lnSpc>
                <a:spcPct val="150000"/>
              </a:lnSpc>
            </a:pPr>
            <a:endParaRPr lang="en-GB" sz="4800" dirty="0"/>
          </a:p>
          <a:p>
            <a:pPr lvl="0">
              <a:lnSpc>
                <a:spcPct val="150000"/>
              </a:lnSpc>
            </a:pPr>
            <a:r>
              <a:rPr lang="en-GB" sz="3200" dirty="0">
                <a:latin typeface="Calibri" panose="020F0502020204030204" pitchFamily="34" charset="0"/>
                <a:cs typeface="Times New Roman" panose="02020603050405020304" pitchFamily="18" charset="0"/>
              </a:rPr>
              <a:t>	</a:t>
            </a:r>
            <a:endParaRPr lang="en-GB" sz="3200" i="1" dirty="0">
              <a:latin typeface="Calibri" panose="020F0502020204030204" pitchFamily="34" charset="0"/>
              <a:cs typeface="Times New Roman" panose="02020603050405020304" pitchFamily="18" charset="0"/>
            </a:endParaRPr>
          </a:p>
        </p:txBody>
      </p:sp>
      <p:pic>
        <p:nvPicPr>
          <p:cNvPr id="7" name="Picture 6" descr="Silhouette of a construction site">
            <a:extLst>
              <a:ext uri="{FF2B5EF4-FFF2-40B4-BE49-F238E27FC236}">
                <a16:creationId xmlns:a16="http://schemas.microsoft.com/office/drawing/2014/main" id="{A7F46708-251F-488C-814D-84019BE730B6}"/>
              </a:ext>
            </a:extLst>
          </p:cNvPr>
          <p:cNvPicPr>
            <a:picLocks noChangeAspect="1"/>
          </p:cNvPicPr>
          <p:nvPr/>
        </p:nvPicPr>
        <p:blipFill>
          <a:blip r:embed="rId3"/>
          <a:stretch>
            <a:fillRect/>
          </a:stretch>
        </p:blipFill>
        <p:spPr>
          <a:xfrm>
            <a:off x="3327400" y="1584323"/>
            <a:ext cx="6975551" cy="4649232"/>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5</a:t>
            </a:fld>
            <a:endParaRPr lang="en-US" dirty="0"/>
          </a:p>
        </p:txBody>
      </p:sp>
      <p:grpSp>
        <p:nvGrpSpPr>
          <p:cNvPr id="6" name="Group 5">
            <a:extLst>
              <a:ext uri="{FF2B5EF4-FFF2-40B4-BE49-F238E27FC236}">
                <a16:creationId xmlns:a16="http://schemas.microsoft.com/office/drawing/2014/main" id="{EAE6A087-794B-4384-BD63-2CF49A9125C3}"/>
              </a:ext>
            </a:extLst>
          </p:cNvPr>
          <p:cNvGrpSpPr/>
          <p:nvPr/>
        </p:nvGrpSpPr>
        <p:grpSpPr>
          <a:xfrm>
            <a:off x="10528300" y="4930774"/>
            <a:ext cx="1600200" cy="1600200"/>
            <a:chOff x="10528300" y="4930774"/>
            <a:chExt cx="1600200" cy="1600200"/>
          </a:xfrm>
        </p:grpSpPr>
        <p:pic>
          <p:nvPicPr>
            <p:cNvPr id="8" name="Graphic 7" descr="Camera with solid fill">
              <a:extLst>
                <a:ext uri="{FF2B5EF4-FFF2-40B4-BE49-F238E27FC236}">
                  <a16:creationId xmlns:a16="http://schemas.microsoft.com/office/drawing/2014/main" id="{6FB06A5B-FAC2-4121-AFB4-CEC12E09D2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64850" y="5230254"/>
              <a:ext cx="914400" cy="914400"/>
            </a:xfrm>
            <a:prstGeom prst="rect">
              <a:avLst/>
            </a:prstGeom>
          </p:spPr>
        </p:pic>
        <p:sp>
          <p:nvSpPr>
            <p:cNvPr id="9" name="Oval 8">
              <a:extLst>
                <a:ext uri="{FF2B5EF4-FFF2-40B4-BE49-F238E27FC236}">
                  <a16:creationId xmlns:a16="http://schemas.microsoft.com/office/drawing/2014/main" id="{08046874-6E75-4041-8097-47605E1DDB02}"/>
                </a:ext>
              </a:extLst>
            </p:cNvPr>
            <p:cNvSpPr/>
            <p:nvPr/>
          </p:nvSpPr>
          <p:spPr>
            <a:xfrm>
              <a:off x="10528300" y="4930774"/>
              <a:ext cx="1600200" cy="160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13205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ee depositing into a honeycomb">
            <a:extLst>
              <a:ext uri="{FF2B5EF4-FFF2-40B4-BE49-F238E27FC236}">
                <a16:creationId xmlns:a16="http://schemas.microsoft.com/office/drawing/2014/main" id="{2FECF830-4C5A-46B5-8175-DE6CFEE0DBF1}"/>
              </a:ext>
            </a:extLst>
          </p:cNvPr>
          <p:cNvPicPr>
            <a:picLocks noChangeAspect="1"/>
          </p:cNvPicPr>
          <p:nvPr/>
        </p:nvPicPr>
        <p:blipFill>
          <a:blip r:embed="rId3"/>
          <a:stretch>
            <a:fillRect/>
          </a:stretch>
        </p:blipFill>
        <p:spPr>
          <a:xfrm>
            <a:off x="3408009" y="1290567"/>
            <a:ext cx="7945790" cy="5295900"/>
          </a:xfrm>
          <a:prstGeom prst="rect">
            <a:avLst/>
          </a:prstGeom>
        </p:spPr>
      </p:pic>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highlight>
                  <a:srgbClr val="FFFF00"/>
                </a:highlight>
              </a:rPr>
              <a:t>warm up</a:t>
            </a:r>
            <a:endParaRPr lang="en-GB" b="0" dirty="0">
              <a:highlight>
                <a:srgbClr val="FFFF00"/>
              </a:highlight>
            </a:endParaRPr>
          </a:p>
        </p:txBody>
      </p:sp>
      <p:sp>
        <p:nvSpPr>
          <p:cNvPr id="4" name="TextBox 3">
            <a:extLst>
              <a:ext uri="{FF2B5EF4-FFF2-40B4-BE49-F238E27FC236}">
                <a16:creationId xmlns:a16="http://schemas.microsoft.com/office/drawing/2014/main" id="{1B424C0D-4356-4D8A-8EDF-2C1F5419B1C7}"/>
              </a:ext>
            </a:extLst>
          </p:cNvPr>
          <p:cNvSpPr txBox="1"/>
          <p:nvPr/>
        </p:nvSpPr>
        <p:spPr>
          <a:xfrm>
            <a:off x="838201" y="2209919"/>
            <a:ext cx="4089400" cy="2105063"/>
          </a:xfrm>
          <a:prstGeom prst="rect">
            <a:avLst/>
          </a:prstGeom>
          <a:noFill/>
        </p:spPr>
        <p:txBody>
          <a:bodyPr wrap="square" rtlCol="0">
            <a:spAutoFit/>
          </a:bodyPr>
          <a:lstStyle/>
          <a:p>
            <a:pPr lvl="0">
              <a:lnSpc>
                <a:spcPct val="150000"/>
              </a:lnSpc>
            </a:pPr>
            <a:endParaRPr lang="en-US" sz="1050" dirty="0">
              <a:latin typeface="Calibri" panose="020F0502020204030204" pitchFamily="34" charset="0"/>
              <a:cs typeface="Times New Roman" panose="02020603050405020304" pitchFamily="18" charset="0"/>
            </a:endParaRPr>
          </a:p>
          <a:p>
            <a:pPr lvl="0">
              <a:lnSpc>
                <a:spcPct val="150000"/>
              </a:lnSpc>
            </a:pPr>
            <a:endParaRPr lang="en-GB" sz="4800" dirty="0"/>
          </a:p>
          <a:p>
            <a:pPr lvl="0">
              <a:lnSpc>
                <a:spcPct val="150000"/>
              </a:lnSpc>
            </a:pPr>
            <a:r>
              <a:rPr lang="en-GB" sz="3200" dirty="0">
                <a:latin typeface="Calibri" panose="020F0502020204030204" pitchFamily="34" charset="0"/>
                <a:cs typeface="Times New Roman" panose="02020603050405020304" pitchFamily="18" charset="0"/>
              </a:rPr>
              <a:t>	</a:t>
            </a:r>
            <a:endParaRPr lang="en-GB" sz="3200" i="1" dirty="0">
              <a:latin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6</a:t>
            </a:fld>
            <a:endParaRPr lang="en-US" dirty="0"/>
          </a:p>
        </p:txBody>
      </p:sp>
      <p:grpSp>
        <p:nvGrpSpPr>
          <p:cNvPr id="7" name="Group 6">
            <a:extLst>
              <a:ext uri="{FF2B5EF4-FFF2-40B4-BE49-F238E27FC236}">
                <a16:creationId xmlns:a16="http://schemas.microsoft.com/office/drawing/2014/main" id="{EA74A2C4-7963-4C16-9872-BE4BBCB20AEE}"/>
              </a:ext>
            </a:extLst>
          </p:cNvPr>
          <p:cNvGrpSpPr/>
          <p:nvPr/>
        </p:nvGrpSpPr>
        <p:grpSpPr>
          <a:xfrm>
            <a:off x="10528300" y="4930774"/>
            <a:ext cx="1600200" cy="1600200"/>
            <a:chOff x="10528300" y="4930774"/>
            <a:chExt cx="1600200" cy="1600200"/>
          </a:xfrm>
        </p:grpSpPr>
        <p:pic>
          <p:nvPicPr>
            <p:cNvPr id="8" name="Graphic 7" descr="Camera with solid fill">
              <a:extLst>
                <a:ext uri="{FF2B5EF4-FFF2-40B4-BE49-F238E27FC236}">
                  <a16:creationId xmlns:a16="http://schemas.microsoft.com/office/drawing/2014/main" id="{60A83505-AE08-40A4-85AD-681D40DB71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64850" y="5230254"/>
              <a:ext cx="914400" cy="914400"/>
            </a:xfrm>
            <a:prstGeom prst="rect">
              <a:avLst/>
            </a:prstGeom>
          </p:spPr>
        </p:pic>
        <p:sp>
          <p:nvSpPr>
            <p:cNvPr id="9" name="Oval 8">
              <a:extLst>
                <a:ext uri="{FF2B5EF4-FFF2-40B4-BE49-F238E27FC236}">
                  <a16:creationId xmlns:a16="http://schemas.microsoft.com/office/drawing/2014/main" id="{8D3287C3-CEB3-487E-8A2E-F259439E89DC}"/>
                </a:ext>
              </a:extLst>
            </p:cNvPr>
            <p:cNvSpPr/>
            <p:nvPr/>
          </p:nvSpPr>
          <p:spPr>
            <a:xfrm>
              <a:off x="10528300" y="4930774"/>
              <a:ext cx="1600200" cy="1600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08726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65126"/>
            <a:ext cx="10515600" cy="676274"/>
          </a:xfrm>
          <a:solidFill>
            <a:schemeClr val="bg1">
              <a:lumMod val="95000"/>
            </a:schemeClr>
          </a:solidFill>
        </p:spPr>
        <p:txBody>
          <a:bodyPr/>
          <a:lstStyle/>
          <a:p>
            <a:r>
              <a:rPr lang="en-GB" dirty="0"/>
              <a:t> Today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7</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2658097" y="1513750"/>
            <a:ext cx="8949092" cy="5171737"/>
          </a:xfrm>
          <a:prstGeom prst="rect">
            <a:avLst/>
          </a:prstGeom>
          <a:noFill/>
        </p:spPr>
        <p:txBody>
          <a:bodyPr wrap="square" rtlCol="0">
            <a:spAutoFit/>
          </a:bodyPr>
          <a:lstStyle/>
          <a:p>
            <a:pPr marL="1028700" lvl="0" indent="-1028700">
              <a:lnSpc>
                <a:spcPct val="150000"/>
              </a:lnSpc>
              <a:buFont typeface="+mj-lt"/>
              <a:buAutoNum type="romanLcPeriod"/>
            </a:pPr>
            <a:r>
              <a:rPr lang="en-GB" sz="3200" dirty="0"/>
              <a:t>Introduction </a:t>
            </a:r>
          </a:p>
          <a:p>
            <a:pPr marL="1028700" lvl="0" indent="-1028700">
              <a:lnSpc>
                <a:spcPct val="150000"/>
              </a:lnSpc>
              <a:buFont typeface="+mj-lt"/>
              <a:buAutoNum type="romanLcPeriod"/>
            </a:pPr>
            <a:r>
              <a:rPr lang="en-GB" sz="3200" dirty="0"/>
              <a:t>Mini Cases: Perspective Taking</a:t>
            </a:r>
          </a:p>
          <a:p>
            <a:pPr marL="1028700" lvl="0" indent="-1028700">
              <a:lnSpc>
                <a:spcPct val="150000"/>
              </a:lnSpc>
              <a:buFont typeface="+mj-lt"/>
              <a:buAutoNum type="romanLcPeriod"/>
            </a:pPr>
            <a:r>
              <a:rPr lang="en-GB" sz="3200" dirty="0">
                <a:highlight>
                  <a:srgbClr val="FFFF00"/>
                </a:highlight>
              </a:rPr>
              <a:t>Break</a:t>
            </a:r>
          </a:p>
          <a:p>
            <a:pPr marL="1028700" indent="-1028700">
              <a:lnSpc>
                <a:spcPct val="150000"/>
              </a:lnSpc>
              <a:buFont typeface="+mj-lt"/>
              <a:buAutoNum type="romanLcPeriod"/>
            </a:pPr>
            <a:r>
              <a:rPr lang="en-GB" sz="3200" dirty="0"/>
              <a:t>Mini Cases: Perspective Taking</a:t>
            </a:r>
          </a:p>
          <a:p>
            <a:pPr marL="1028700" indent="-1028700">
              <a:lnSpc>
                <a:spcPct val="150000"/>
              </a:lnSpc>
              <a:buFont typeface="+mj-lt"/>
              <a:buAutoNum type="romanLcPeriod"/>
            </a:pPr>
            <a:r>
              <a:rPr lang="en-GB" sz="3200" dirty="0"/>
              <a:t>Application to Project</a:t>
            </a:r>
          </a:p>
          <a:p>
            <a:pPr marL="1028700" lvl="0" indent="-1028700">
              <a:lnSpc>
                <a:spcPct val="150000"/>
              </a:lnSpc>
              <a:buFont typeface="+mj-lt"/>
              <a:buAutoNum type="romanLcPeriod"/>
            </a:pPr>
            <a:r>
              <a:rPr lang="en-GB" sz="3200" dirty="0"/>
              <a:t>Reflection assignment</a:t>
            </a:r>
          </a:p>
          <a:p>
            <a:pPr marL="1028700" lvl="0" indent="-1028700">
              <a:lnSpc>
                <a:spcPct val="150000"/>
              </a:lnSpc>
              <a:buFont typeface="+mj-lt"/>
              <a:buAutoNum type="romanLcPeriod"/>
            </a:pPr>
            <a:r>
              <a:rPr lang="en-GB" sz="3200" dirty="0"/>
              <a:t>Wrap-up</a:t>
            </a:r>
          </a:p>
        </p:txBody>
      </p:sp>
      <p:pic>
        <p:nvPicPr>
          <p:cNvPr id="6" name="Graphic 5" descr="Coffee with solid fill">
            <a:extLst>
              <a:ext uri="{FF2B5EF4-FFF2-40B4-BE49-F238E27FC236}">
                <a16:creationId xmlns:a16="http://schemas.microsoft.com/office/drawing/2014/main" id="{21CCC11A-01A0-4C0B-AEA4-D0159E8477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64100" y="2903754"/>
            <a:ext cx="914400" cy="914400"/>
          </a:xfrm>
          <a:prstGeom prst="rect">
            <a:avLst/>
          </a:prstGeom>
        </p:spPr>
      </p:pic>
    </p:spTree>
    <p:extLst>
      <p:ext uri="{BB962C8B-B14F-4D97-AF65-F5344CB8AC3E}">
        <p14:creationId xmlns:p14="http://schemas.microsoft.com/office/powerpoint/2010/main" val="207230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 Introduction: Theory </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8</a:t>
            </a:fld>
            <a:endParaRPr lang="en-US"/>
          </a:p>
        </p:txBody>
      </p:sp>
      <p:sp>
        <p:nvSpPr>
          <p:cNvPr id="21" name="TextBox 20">
            <a:extLst>
              <a:ext uri="{FF2B5EF4-FFF2-40B4-BE49-F238E27FC236}">
                <a16:creationId xmlns:a16="http://schemas.microsoft.com/office/drawing/2014/main" id="{33087812-6E71-4A38-AFEF-7D97D903FF31}"/>
              </a:ext>
            </a:extLst>
          </p:cNvPr>
          <p:cNvSpPr txBox="1"/>
          <p:nvPr/>
        </p:nvSpPr>
        <p:spPr>
          <a:xfrm>
            <a:off x="1143000" y="1321856"/>
            <a:ext cx="6527452" cy="1247136"/>
          </a:xfrm>
          <a:prstGeom prst="rect">
            <a:avLst/>
          </a:prstGeom>
          <a:noFill/>
        </p:spPr>
        <p:txBody>
          <a:bodyPr wrap="square">
            <a:spAutoFit/>
          </a:bodyPr>
          <a:lstStyle/>
          <a:p>
            <a:r>
              <a:rPr lang="en-GB" sz="3200" u="sng" dirty="0">
                <a:latin typeface="Calibri" panose="020F0502020204030204" pitchFamily="34" charset="0"/>
                <a:cs typeface="Calibri" panose="020F0502020204030204" pitchFamily="34" charset="0"/>
              </a:rPr>
              <a:t>Interdisciplinary students:</a:t>
            </a:r>
          </a:p>
          <a:p>
            <a:pPr>
              <a:lnSpc>
                <a:spcPct val="150000"/>
              </a:lnSpc>
            </a:pPr>
            <a:r>
              <a:rPr lang="en-GB" sz="3200" b="1" i="1" dirty="0">
                <a:latin typeface="Calibri" panose="020F0502020204030204" pitchFamily="34" charset="0"/>
                <a:cs typeface="Calibri" panose="020F0502020204030204" pitchFamily="34" charset="0"/>
              </a:rPr>
              <a:t>Interrogate</a:t>
            </a:r>
            <a:r>
              <a:rPr lang="en-GB" sz="3200" i="1" dirty="0">
                <a:latin typeface="Calibri" panose="020F0502020204030204" pitchFamily="34" charset="0"/>
                <a:cs typeface="Calibri" panose="020F0502020204030204" pitchFamily="34" charset="0"/>
              </a:rPr>
              <a:t> multiple ways of knowing</a:t>
            </a:r>
            <a:r>
              <a:rPr lang="en-GB" sz="3200" dirty="0">
                <a:latin typeface="Calibri" panose="020F0502020204030204" pitchFamily="34" charset="0"/>
                <a:cs typeface="Calibri" panose="020F0502020204030204" pitchFamily="34" charset="0"/>
              </a:rPr>
              <a:t>:</a:t>
            </a:r>
          </a:p>
        </p:txBody>
      </p:sp>
      <p:graphicFrame>
        <p:nvGraphicFramePr>
          <p:cNvPr id="6" name="Diagram 5">
            <a:extLst>
              <a:ext uri="{FF2B5EF4-FFF2-40B4-BE49-F238E27FC236}">
                <a16:creationId xmlns:a16="http://schemas.microsoft.com/office/drawing/2014/main" id="{2F7C1A8D-E8E2-495F-97CC-BF6929BAEB37}"/>
              </a:ext>
            </a:extLst>
          </p:cNvPr>
          <p:cNvGraphicFramePr/>
          <p:nvPr>
            <p:extLst>
              <p:ext uri="{D42A27DB-BD31-4B8C-83A1-F6EECF244321}">
                <p14:modId xmlns:p14="http://schemas.microsoft.com/office/powerpoint/2010/main" val="4043015420"/>
              </p:ext>
            </p:extLst>
          </p:nvPr>
        </p:nvGraphicFramePr>
        <p:xfrm>
          <a:off x="3187700" y="2542054"/>
          <a:ext cx="6216651" cy="4144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7CE11932-D707-49B2-990C-91732E907BEE}"/>
              </a:ext>
            </a:extLst>
          </p:cNvPr>
          <p:cNvSpPr txBox="1"/>
          <p:nvPr/>
        </p:nvSpPr>
        <p:spPr>
          <a:xfrm>
            <a:off x="8750300" y="5469122"/>
            <a:ext cx="4254500" cy="423449"/>
          </a:xfrm>
          <a:prstGeom prst="rect">
            <a:avLst/>
          </a:prstGeom>
          <a:noFill/>
        </p:spPr>
        <p:txBody>
          <a:bodyPr wrap="square">
            <a:spAutoFit/>
          </a:bodyPr>
          <a:lstStyle/>
          <a:p>
            <a:pPr algn="l">
              <a:lnSpc>
                <a:spcPct val="150000"/>
              </a:lnSpc>
            </a:pPr>
            <a:r>
              <a:rPr lang="en-GB" sz="1600" dirty="0">
                <a:latin typeface="Calibri" panose="020F0502020204030204" pitchFamily="34" charset="0"/>
                <a:cs typeface="Calibri" panose="020F0502020204030204" pitchFamily="34" charset="0"/>
              </a:rPr>
              <a:t>Boix Mansilla, Gardner &amp; Miller, (2000).</a:t>
            </a:r>
            <a:endParaRPr lang="en-GB" sz="2000" dirty="0">
              <a:latin typeface="Calibri" panose="020F0502020204030204" pitchFamily="34" charset="0"/>
              <a:cs typeface="Calibri" panose="020F0502020204030204" pitchFamily="34" charset="0"/>
            </a:endParaRPr>
          </a:p>
        </p:txBody>
      </p:sp>
      <p:sp>
        <p:nvSpPr>
          <p:cNvPr id="7" name="Arrow: Right 6">
            <a:extLst>
              <a:ext uri="{FF2B5EF4-FFF2-40B4-BE49-F238E27FC236}">
                <a16:creationId xmlns:a16="http://schemas.microsoft.com/office/drawing/2014/main" id="{0946BDA0-AC05-4098-BEE2-0455CB43DEE0}"/>
              </a:ext>
            </a:extLst>
          </p:cNvPr>
          <p:cNvSpPr/>
          <p:nvPr/>
        </p:nvSpPr>
        <p:spPr>
          <a:xfrm rot="18487356">
            <a:off x="2627506" y="5313965"/>
            <a:ext cx="2066792" cy="37108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40811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723331" y="365125"/>
            <a:ext cx="11057852" cy="83695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i) Introduction: </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9</a:t>
            </a:fld>
            <a:endParaRPr lang="en-US"/>
          </a:p>
        </p:txBody>
      </p:sp>
      <p:pic>
        <p:nvPicPr>
          <p:cNvPr id="8" name="Picture 7" descr="A white board with writing on it&#10;&#10;Description automatically generated with medium confidence">
            <a:extLst>
              <a:ext uri="{FF2B5EF4-FFF2-40B4-BE49-F238E27FC236}">
                <a16:creationId xmlns:a16="http://schemas.microsoft.com/office/drawing/2014/main" id="{058C0986-A75F-4430-B9AD-56DDC600AD6E}"/>
              </a:ext>
            </a:extLst>
          </p:cNvPr>
          <p:cNvPicPr>
            <a:picLocks noChangeAspect="1"/>
          </p:cNvPicPr>
          <p:nvPr/>
        </p:nvPicPr>
        <p:blipFill rotWithShape="1">
          <a:blip r:embed="rId3" r:link="rId4" cstate="print">
            <a:extLst>
              <a:ext uri="{28A0092B-C50C-407E-A947-70E740481C1C}">
                <a14:useLocalDpi xmlns:a14="http://schemas.microsoft.com/office/drawing/2010/main" val="0"/>
              </a:ext>
            </a:extLst>
          </a:blip>
          <a:srcRect t="16573" b="7007"/>
          <a:stretch>
            <a:fillRect/>
          </a:stretch>
        </p:blipFill>
        <p:spPr bwMode="auto">
          <a:xfrm>
            <a:off x="723331" y="1439801"/>
            <a:ext cx="8470200" cy="4854978"/>
          </a:xfrm>
          <a:prstGeom prst="rect">
            <a:avLst/>
          </a:prstGeom>
          <a:noFill/>
          <a:ln>
            <a:noFill/>
          </a:ln>
        </p:spPr>
      </p:pic>
      <p:graphicFrame>
        <p:nvGraphicFramePr>
          <p:cNvPr id="10" name="Diagram 9">
            <a:extLst>
              <a:ext uri="{FF2B5EF4-FFF2-40B4-BE49-F238E27FC236}">
                <a16:creationId xmlns:a16="http://schemas.microsoft.com/office/drawing/2014/main" id="{1A0B63F1-E636-471B-B972-5867DD6155CF}"/>
              </a:ext>
            </a:extLst>
          </p:cNvPr>
          <p:cNvGraphicFramePr/>
          <p:nvPr>
            <p:extLst>
              <p:ext uri="{D42A27DB-BD31-4B8C-83A1-F6EECF244321}">
                <p14:modId xmlns:p14="http://schemas.microsoft.com/office/powerpoint/2010/main" val="1846622760"/>
              </p:ext>
            </p:extLst>
          </p:nvPr>
        </p:nvGraphicFramePr>
        <p:xfrm>
          <a:off x="7986566" y="3560108"/>
          <a:ext cx="3530600" cy="23537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extBox 3">
            <a:extLst>
              <a:ext uri="{FF2B5EF4-FFF2-40B4-BE49-F238E27FC236}">
                <a16:creationId xmlns:a16="http://schemas.microsoft.com/office/drawing/2014/main" id="{6EAC16D2-A567-4554-9F49-C91D88F30902}"/>
              </a:ext>
            </a:extLst>
          </p:cNvPr>
          <p:cNvSpPr txBox="1"/>
          <p:nvPr/>
        </p:nvSpPr>
        <p:spPr>
          <a:xfrm>
            <a:off x="9751866" y="1439801"/>
            <a:ext cx="2029317" cy="1754326"/>
          </a:xfrm>
          <a:prstGeom prst="rect">
            <a:avLst/>
          </a:prstGeom>
          <a:solidFill>
            <a:srgbClr val="E5F7E5"/>
          </a:solidFill>
        </p:spPr>
        <p:txBody>
          <a:bodyPr wrap="square" rtlCol="0">
            <a:spAutoFit/>
          </a:bodyPr>
          <a:lstStyle/>
          <a:p>
            <a:r>
              <a:rPr lang="en-GB" b="1" dirty="0"/>
              <a:t>Canvas</a:t>
            </a:r>
            <a:r>
              <a:rPr lang="en-GB" dirty="0"/>
              <a:t>//Modules//Interdisciplinary Workshop// </a:t>
            </a:r>
            <a:r>
              <a:rPr lang="en-GB" dirty="0">
                <a:solidFill>
                  <a:srgbClr val="FF0000"/>
                </a:solidFill>
              </a:rPr>
              <a:t>Disciplinary concept map </a:t>
            </a:r>
            <a:r>
              <a:rPr lang="en-GB" dirty="0"/>
              <a:t>– student made</a:t>
            </a:r>
          </a:p>
        </p:txBody>
      </p:sp>
    </p:spTree>
    <p:extLst>
      <p:ext uri="{BB962C8B-B14F-4D97-AF65-F5344CB8AC3E}">
        <p14:creationId xmlns:p14="http://schemas.microsoft.com/office/powerpoint/2010/main" val="2052706056"/>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docProps/app.xml><?xml version="1.0" encoding="utf-8"?>
<Properties xmlns="http://schemas.openxmlformats.org/officeDocument/2006/extended-properties" xmlns:vt="http://schemas.openxmlformats.org/officeDocument/2006/docPropsVTypes">
  <Template>UT test</Template>
  <TotalTime>10987</TotalTime>
  <Words>1546</Words>
  <Application>Microsoft Office PowerPoint</Application>
  <PresentationFormat>Widescreen</PresentationFormat>
  <Paragraphs>178</Paragraphs>
  <Slides>20</Slides>
  <Notes>20</Notes>
  <HiddenSlides>0</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20</vt:i4>
      </vt:variant>
    </vt:vector>
  </HeadingPairs>
  <TitlesOfParts>
    <vt:vector size="35" baseType="lpstr">
      <vt:lpstr>arial</vt:lpstr>
      <vt:lpstr>arial</vt:lpstr>
      <vt:lpstr>Arial Narrow</vt:lpstr>
      <vt:lpstr>Calibri</vt:lpstr>
      <vt:lpstr>Lucida</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Interdisciplinary Skills Workshop 2</vt:lpstr>
      <vt:lpstr>Disciplinary Appreciation  Aims for today:</vt:lpstr>
      <vt:lpstr>Disciplinary Appreciation  warm up</vt:lpstr>
      <vt:lpstr>Disciplinary Appreciation  warm up</vt:lpstr>
      <vt:lpstr>Disciplinary Appreciation  warm up</vt:lpstr>
      <vt:lpstr>Disciplinary Appreciation  warm up</vt:lpstr>
      <vt:lpstr> Today</vt:lpstr>
      <vt:lpstr>i) Introduction: Theory </vt:lpstr>
      <vt:lpstr>i) Introduction: </vt:lpstr>
      <vt:lpstr>ii) Mini-Cases | Perspective Taking   </vt:lpstr>
      <vt:lpstr>ii) Mini-Cases | Perspective Taking </vt:lpstr>
      <vt:lpstr>ii) Mini-Cases | Perspective Taking </vt:lpstr>
      <vt:lpstr>iii) Break</vt:lpstr>
      <vt:lpstr>iv) Mini-Cases | Perspective Taking </vt:lpstr>
      <vt:lpstr>iv) Mini-Cases | Perspective Taking </vt:lpstr>
      <vt:lpstr>iv) Mini-Cases | Perspective Taking </vt:lpstr>
      <vt:lpstr>V) Application to Project</vt:lpstr>
      <vt:lpstr>V) Application to Project</vt:lpstr>
      <vt:lpstr>vii) Wrap Up</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Johnson, Coralie (UT-CES)</cp:lastModifiedBy>
  <cp:revision>211</cp:revision>
  <dcterms:created xsi:type="dcterms:W3CDTF">2019-02-08T09:55:16Z</dcterms:created>
  <dcterms:modified xsi:type="dcterms:W3CDTF">2022-10-06T14:02:44Z</dcterms:modified>
</cp:coreProperties>
</file>