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6.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7.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8.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9.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24" r:id="rId1"/>
    <p:sldMasterId id="2147483928" r:id="rId2"/>
    <p:sldMasterId id="2147483932" r:id="rId3"/>
    <p:sldMasterId id="2147483988" r:id="rId4"/>
    <p:sldMasterId id="2147483980" r:id="rId5"/>
    <p:sldMasterId id="2147483984" r:id="rId6"/>
    <p:sldMasterId id="2147483940" r:id="rId7"/>
    <p:sldMasterId id="2147484010" r:id="rId8"/>
    <p:sldMasterId id="2147483948" r:id="rId9"/>
    <p:sldMasterId id="2147483967" r:id="rId10"/>
  </p:sldMasterIdLst>
  <p:notesMasterIdLst>
    <p:notesMasterId r:id="rId25"/>
  </p:notesMasterIdLst>
  <p:handoutMasterIdLst>
    <p:handoutMasterId r:id="rId26"/>
  </p:handoutMasterIdLst>
  <p:sldIdLst>
    <p:sldId id="259" r:id="rId11"/>
    <p:sldId id="278" r:id="rId12"/>
    <p:sldId id="283" r:id="rId13"/>
    <p:sldId id="279" r:id="rId14"/>
    <p:sldId id="286" r:id="rId15"/>
    <p:sldId id="280" r:id="rId16"/>
    <p:sldId id="281" r:id="rId17"/>
    <p:sldId id="287" r:id="rId18"/>
    <p:sldId id="267" r:id="rId19"/>
    <p:sldId id="268" r:id="rId20"/>
    <p:sldId id="270" r:id="rId21"/>
    <p:sldId id="288" r:id="rId22"/>
    <p:sldId id="269" r:id="rId23"/>
    <p:sldId id="27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621C"/>
    <a:srgbClr val="E5F7E5"/>
    <a:srgbClr val="DBADB0"/>
    <a:srgbClr val="469B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40"/>
    <p:restoredTop sz="56815" autoAdjust="0"/>
  </p:normalViewPr>
  <p:slideViewPr>
    <p:cSldViewPr snapToGrid="0" snapToObjects="1">
      <p:cViewPr varScale="1">
        <p:scale>
          <a:sx n="38" d="100"/>
          <a:sy n="38" d="100"/>
        </p:scale>
        <p:origin x="1996" y="20"/>
      </p:cViewPr>
      <p:guideLst/>
    </p:cSldViewPr>
  </p:slideViewPr>
  <p:notesTextViewPr>
    <p:cViewPr>
      <p:scale>
        <a:sx n="1" d="1"/>
        <a:sy n="1" d="1"/>
      </p:scale>
      <p:origin x="0" y="0"/>
    </p:cViewPr>
  </p:notesTextViewPr>
  <p:notesViewPr>
    <p:cSldViewPr snapToGrid="0" snapToObjects="1">
      <p:cViewPr varScale="1">
        <p:scale>
          <a:sx n="197" d="100"/>
          <a:sy n="197" d="100"/>
        </p:scale>
        <p:origin x="2376"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E01BE56-1E91-6446-BB37-70A906C6EF8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003CFE5-CFB5-AC4B-B88B-1D953B4D90E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2C1FF6-1F9C-A04D-BC2F-BA79939F8A67}" type="datetimeFigureOut">
              <a:rPr lang="en-US" smtClean="0"/>
              <a:t>10/6/2022</a:t>
            </a:fld>
            <a:endParaRPr lang="en-US"/>
          </a:p>
        </p:txBody>
      </p:sp>
      <p:sp>
        <p:nvSpPr>
          <p:cNvPr id="4" name="Footer Placeholder 3">
            <a:extLst>
              <a:ext uri="{FF2B5EF4-FFF2-40B4-BE49-F238E27FC236}">
                <a16:creationId xmlns:a16="http://schemas.microsoft.com/office/drawing/2014/main" id="{D1205199-A0AF-4D47-A407-75BB264A354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9E8BBE-35C2-F248-BE41-AC409C19DA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E306A49-4FCA-314D-A6DA-EC7CC1C3A212}" type="slidenum">
              <a:rPr lang="en-US" smtClean="0"/>
              <a:t>‹#›</a:t>
            </a:fld>
            <a:endParaRPr lang="en-US"/>
          </a:p>
        </p:txBody>
      </p:sp>
    </p:spTree>
    <p:extLst>
      <p:ext uri="{BB962C8B-B14F-4D97-AF65-F5344CB8AC3E}">
        <p14:creationId xmlns:p14="http://schemas.microsoft.com/office/powerpoint/2010/main" val="29040499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C196D9-2286-0F4F-B943-33A3EEA2528D}" type="datetimeFigureOut">
              <a:rPr lang="en-US" smtClean="0"/>
              <a:t>10/6/2022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724262-D47C-D444-8DFB-457E9BF504E8}" type="slidenum">
              <a:rPr lang="en-US" smtClean="0"/>
              <a:t>‹#›</a:t>
            </a:fld>
            <a:endParaRPr lang="en-US"/>
          </a:p>
        </p:txBody>
      </p:sp>
    </p:spTree>
    <p:extLst>
      <p:ext uri="{BB962C8B-B14F-4D97-AF65-F5344CB8AC3E}">
        <p14:creationId xmlns:p14="http://schemas.microsoft.com/office/powerpoint/2010/main" val="522392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Welcome to the first of our interdisciplinary skills workshops. Today we are going to help you to articulate what your discipline is about, what it can offer and how it can impact various aspects of society. Then, you’ll learn from others and make connection to find common ground and room for possible connection and growth of your knowledge and skill base.</a:t>
            </a:r>
          </a:p>
        </p:txBody>
      </p:sp>
      <p:sp>
        <p:nvSpPr>
          <p:cNvPr id="4" name="Slide Number Placeholder 3"/>
          <p:cNvSpPr>
            <a:spLocks noGrp="1"/>
          </p:cNvSpPr>
          <p:nvPr>
            <p:ph type="sldNum" sz="quarter" idx="5"/>
          </p:nvPr>
        </p:nvSpPr>
        <p:spPr/>
        <p:txBody>
          <a:bodyPr/>
          <a:lstStyle/>
          <a:p>
            <a:fld id="{A2724262-D47C-D444-8DFB-457E9BF504E8}" type="slidenum">
              <a:rPr lang="en-US" smtClean="0"/>
              <a:t>1</a:t>
            </a:fld>
            <a:endParaRPr lang="en-US"/>
          </a:p>
        </p:txBody>
      </p:sp>
    </p:spTree>
    <p:extLst>
      <p:ext uri="{BB962C8B-B14F-4D97-AF65-F5344CB8AC3E}">
        <p14:creationId xmlns:p14="http://schemas.microsoft.com/office/powerpoint/2010/main" val="697634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students to get back in their project groups. </a:t>
            </a:r>
          </a:p>
          <a:p>
            <a:r>
              <a:rPr lang="en-GB" dirty="0"/>
              <a:t>(Call representatives from each discipline to share why their discipline is the best) </a:t>
            </a:r>
          </a:p>
          <a:p>
            <a:r>
              <a:rPr lang="en-GB" dirty="0"/>
              <a:t>Encourage students to listen careful what the presenters say, make notes on interesting or inspiring boasts. </a:t>
            </a:r>
          </a:p>
        </p:txBody>
      </p:sp>
      <p:sp>
        <p:nvSpPr>
          <p:cNvPr id="4" name="Slide Number Placeholder 3"/>
          <p:cNvSpPr>
            <a:spLocks noGrp="1"/>
          </p:cNvSpPr>
          <p:nvPr>
            <p:ph type="sldNum" sz="quarter" idx="5"/>
          </p:nvPr>
        </p:nvSpPr>
        <p:spPr/>
        <p:txBody>
          <a:bodyPr/>
          <a:lstStyle/>
          <a:p>
            <a:fld id="{A2724262-D47C-D444-8DFB-457E9BF504E8}" type="slidenum">
              <a:rPr lang="en-US" smtClean="0"/>
              <a:t>10</a:t>
            </a:fld>
            <a:endParaRPr lang="en-US"/>
          </a:p>
        </p:txBody>
      </p:sp>
    </p:spTree>
    <p:extLst>
      <p:ext uri="{BB962C8B-B14F-4D97-AF65-F5344CB8AC3E}">
        <p14:creationId xmlns:p14="http://schemas.microsoft.com/office/powerpoint/2010/main" val="3840588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our final activity, Now you are back in your own groups, your team mates may ask you to clarify on some of the knowledge and skill you can offer. I encourage everyone to think out the box and try to really understand each other. As a team discuss, ask questions, reconstruct prior knowledge into a more informed version of what your other teammates’ disciplines can offer. </a:t>
            </a:r>
          </a:p>
          <a:p>
            <a:r>
              <a:rPr lang="en-GB" dirty="0"/>
              <a:t>Then, by using the form as a guide, try to look from your own perspective and see where the disciplines can compliment one another or where they could compete.</a:t>
            </a:r>
          </a:p>
          <a:p>
            <a:endParaRPr lang="en-GB" dirty="0"/>
          </a:p>
          <a:p>
            <a:r>
              <a:rPr lang="en-GB" dirty="0"/>
              <a:t>(Output: teacher to decide)</a:t>
            </a:r>
          </a:p>
        </p:txBody>
      </p:sp>
      <p:sp>
        <p:nvSpPr>
          <p:cNvPr id="4" name="Slide Number Placeholder 3"/>
          <p:cNvSpPr>
            <a:spLocks noGrp="1"/>
          </p:cNvSpPr>
          <p:nvPr>
            <p:ph type="sldNum" sz="quarter" idx="5"/>
          </p:nvPr>
        </p:nvSpPr>
        <p:spPr/>
        <p:txBody>
          <a:bodyPr/>
          <a:lstStyle/>
          <a:p>
            <a:fld id="{A2724262-D47C-D444-8DFB-457E9BF504E8}" type="slidenum">
              <a:rPr lang="en-US" smtClean="0"/>
              <a:t>11</a:t>
            </a:fld>
            <a:endParaRPr lang="en-US"/>
          </a:p>
        </p:txBody>
      </p:sp>
    </p:spTree>
    <p:extLst>
      <p:ext uri="{BB962C8B-B14F-4D97-AF65-F5344CB8AC3E}">
        <p14:creationId xmlns:p14="http://schemas.microsoft.com/office/powerpoint/2010/main" val="25755644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are some examples of what your connections could be.</a:t>
            </a:r>
          </a:p>
        </p:txBody>
      </p:sp>
      <p:sp>
        <p:nvSpPr>
          <p:cNvPr id="4" name="Slide Number Placeholder 3"/>
          <p:cNvSpPr>
            <a:spLocks noGrp="1"/>
          </p:cNvSpPr>
          <p:nvPr>
            <p:ph type="sldNum" sz="quarter" idx="5"/>
          </p:nvPr>
        </p:nvSpPr>
        <p:spPr/>
        <p:txBody>
          <a:bodyPr/>
          <a:lstStyle/>
          <a:p>
            <a:fld id="{A2724262-D47C-D444-8DFB-457E9BF504E8}" type="slidenum">
              <a:rPr lang="en-US" smtClean="0"/>
              <a:t>12</a:t>
            </a:fld>
            <a:endParaRPr lang="en-US"/>
          </a:p>
        </p:txBody>
      </p:sp>
    </p:spTree>
    <p:extLst>
      <p:ext uri="{BB962C8B-B14F-4D97-AF65-F5344CB8AC3E}">
        <p14:creationId xmlns:p14="http://schemas.microsoft.com/office/powerpoint/2010/main" val="1752193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Elicit answers from students what we covered today (stereotypes – 30 seconds) (Dissecting the prototype) (Discipline concept maps &amp; boasts) (Linking, making connections) </a:t>
            </a: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13</a:t>
            </a:fld>
            <a:endParaRPr lang="en-US"/>
          </a:p>
        </p:txBody>
      </p:sp>
    </p:spTree>
    <p:extLst>
      <p:ext uri="{BB962C8B-B14F-4D97-AF65-F5344CB8AC3E}">
        <p14:creationId xmlns:p14="http://schemas.microsoft.com/office/powerpoint/2010/main" val="5583062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Narrow" panose="020B060602020203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Arial Narrow" panose="020B060602020203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Narrow" panose="020B0606020202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Narrow" panose="020B0606020202030204" pitchFamily="34" charset="0"/>
            </a:endParaRP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14</a:t>
            </a:fld>
            <a:endParaRPr lang="en-US"/>
          </a:p>
        </p:txBody>
      </p:sp>
    </p:spTree>
    <p:extLst>
      <p:ext uri="{BB962C8B-B14F-4D97-AF65-F5344CB8AC3E}">
        <p14:creationId xmlns:p14="http://schemas.microsoft.com/office/powerpoint/2010/main" val="90658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nSpc>
                <a:spcPct val="150000"/>
              </a:lnSpc>
            </a:pPr>
            <a:r>
              <a:rPr lang="en-GB" sz="1200" b="0" i="0" dirty="0">
                <a:solidFill>
                  <a:srgbClr val="222222"/>
                </a:solidFill>
                <a:effectLst/>
                <a:latin typeface="Helvetica Neue"/>
              </a:rPr>
              <a:t>To start off, we are going to play a game, 30 seconds. Does everyone know it? </a:t>
            </a:r>
            <a:r>
              <a:rPr lang="en-GB" sz="1200" b="0" i="1" dirty="0">
                <a:solidFill>
                  <a:srgbClr val="222222"/>
                </a:solidFill>
                <a:effectLst/>
                <a:latin typeface="Helvetica Neue"/>
              </a:rPr>
              <a:t>(elicit rules from students: you have 30 seconds to get through as many of the words as possible, you must describe the profession without using the word or any word families. E.g. you can’t say this profession farms the land. (farmer) also, you can point to people or yourself.) </a:t>
            </a:r>
          </a:p>
          <a:p>
            <a:pPr lvl="0">
              <a:lnSpc>
                <a:spcPct val="150000"/>
              </a:lnSpc>
            </a:pPr>
            <a:r>
              <a:rPr lang="en-GB" sz="1200" b="0" i="0" dirty="0">
                <a:solidFill>
                  <a:srgbClr val="222222"/>
                </a:solidFill>
                <a:effectLst/>
                <a:latin typeface="Helvetica Neue"/>
              </a:rPr>
              <a:t>Split each group into two teams, they play against each other – the team with the most points, wins.</a:t>
            </a:r>
          </a:p>
          <a:p>
            <a:pPr lvl="0">
              <a:lnSpc>
                <a:spcPct val="150000"/>
              </a:lnSpc>
            </a:pPr>
            <a:r>
              <a:rPr lang="en-GB" sz="1200" b="0" i="0" dirty="0">
                <a:solidFill>
                  <a:srgbClr val="222222"/>
                </a:solidFill>
                <a:effectLst/>
                <a:latin typeface="Helvetica Neue"/>
              </a:rPr>
              <a:t>Elicit </a:t>
            </a:r>
            <a:r>
              <a:rPr lang="en-GB" sz="1200" b="1" i="0" dirty="0">
                <a:solidFill>
                  <a:srgbClr val="222222"/>
                </a:solidFill>
                <a:effectLst/>
                <a:latin typeface="Helvetica Neue"/>
              </a:rPr>
              <a:t>why we played this game</a:t>
            </a:r>
            <a:r>
              <a:rPr lang="en-GB" sz="1200" b="0" i="0" dirty="0">
                <a:solidFill>
                  <a:srgbClr val="222222"/>
                </a:solidFill>
                <a:effectLst/>
                <a:latin typeface="Helvetica Neue"/>
              </a:rPr>
              <a:t>, from students. – make the connection to assumptions and stereotyping.</a:t>
            </a:r>
          </a:p>
          <a:p>
            <a:pPr lvl="0">
              <a:lnSpc>
                <a:spcPct val="150000"/>
              </a:lnSpc>
            </a:pPr>
            <a:r>
              <a:rPr lang="en-GB" sz="1200" b="0" i="0" dirty="0">
                <a:solidFill>
                  <a:srgbClr val="222222"/>
                </a:solidFill>
                <a:effectLst/>
                <a:latin typeface="Helvetica Neue"/>
              </a:rPr>
              <a:t>Stereotypical thinking is simply illustrating humans have limited knowledge. It can show how individuals view their world, thereby giving insight into their perceiving and meaning making. That is why we want to see what we know or assume and what we can do to enhance our understandings of other disciplines.</a:t>
            </a:r>
            <a:endParaRPr lang="en-GB" sz="1200" dirty="0"/>
          </a:p>
        </p:txBody>
      </p:sp>
      <p:sp>
        <p:nvSpPr>
          <p:cNvPr id="4" name="Slide Number Placeholder 3"/>
          <p:cNvSpPr>
            <a:spLocks noGrp="1"/>
          </p:cNvSpPr>
          <p:nvPr>
            <p:ph type="sldNum" sz="quarter" idx="5"/>
          </p:nvPr>
        </p:nvSpPr>
        <p:spPr/>
        <p:txBody>
          <a:bodyPr/>
          <a:lstStyle/>
          <a:p>
            <a:fld id="{A2724262-D47C-D444-8DFB-457E9BF504E8}" type="slidenum">
              <a:rPr lang="en-US" smtClean="0"/>
              <a:t>2</a:t>
            </a:fld>
            <a:endParaRPr lang="en-US"/>
          </a:p>
        </p:txBody>
      </p:sp>
    </p:spTree>
    <p:extLst>
      <p:ext uri="{BB962C8B-B14F-4D97-AF65-F5344CB8AC3E}">
        <p14:creationId xmlns:p14="http://schemas.microsoft.com/office/powerpoint/2010/main" val="1596194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Our aim for today is that you can inform your team about the knowledge and skills your discipline is notorious for. You will create a concept map on relevant areas of your discipline, then you as a team are going to use this information to make connections to see where your disciplines can compliment each other or perhaps it might even highlight where there is a conflict or competing philosophy. </a:t>
            </a:r>
          </a:p>
          <a:p>
            <a:endParaRPr lang="en-GB" dirty="0"/>
          </a:p>
          <a:p>
            <a:pPr lvl="0">
              <a:lnSpc>
                <a:spcPct val="150000"/>
              </a:lnSpc>
            </a:pPr>
            <a:r>
              <a:rPr lang="en-GB" dirty="0"/>
              <a:t>(Teacher to decide how the output of today’s session will look – </a:t>
            </a:r>
            <a:r>
              <a:rPr lang="en-US" sz="1200" dirty="0">
                <a:solidFill>
                  <a:schemeClr val="accent6">
                    <a:lumMod val="75000"/>
                  </a:schemeClr>
                </a:solidFill>
                <a:latin typeface="Calibri" panose="020F0502020204030204" pitchFamily="34" charset="0"/>
                <a:cs typeface="Times New Roman" panose="02020603050405020304" pitchFamily="18" charset="0"/>
              </a:rPr>
              <a:t>a fun tik-</a:t>
            </a:r>
            <a:r>
              <a:rPr lang="en-US" sz="1200" dirty="0" err="1">
                <a:solidFill>
                  <a:schemeClr val="accent6">
                    <a:lumMod val="75000"/>
                  </a:schemeClr>
                </a:solidFill>
                <a:latin typeface="Calibri" panose="020F0502020204030204" pitchFamily="34" charset="0"/>
                <a:cs typeface="Times New Roman" panose="02020603050405020304" pitchFamily="18" charset="0"/>
              </a:rPr>
              <a:t>tok</a:t>
            </a:r>
            <a:r>
              <a:rPr lang="en-US" sz="1200" dirty="0">
                <a:solidFill>
                  <a:schemeClr val="accent6">
                    <a:lumMod val="75000"/>
                  </a:schemeClr>
                </a:solidFill>
                <a:latin typeface="Calibri" panose="020F0502020204030204" pitchFamily="34" charset="0"/>
                <a:cs typeface="Times New Roman" panose="02020603050405020304" pitchFamily="18" charset="0"/>
              </a:rPr>
              <a:t> video showing commonalities and clashes?, photos and a short reflection of the sessions activities?) </a:t>
            </a:r>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3</a:t>
            </a:fld>
            <a:endParaRPr lang="en-US"/>
          </a:p>
        </p:txBody>
      </p:sp>
    </p:spTree>
    <p:extLst>
      <p:ext uri="{BB962C8B-B14F-4D97-AF65-F5344CB8AC3E}">
        <p14:creationId xmlns:p14="http://schemas.microsoft.com/office/powerpoint/2010/main" val="524674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is the agenda for today</a:t>
            </a:r>
          </a:p>
        </p:txBody>
      </p:sp>
      <p:sp>
        <p:nvSpPr>
          <p:cNvPr id="4" name="Slide Number Placeholder 3"/>
          <p:cNvSpPr>
            <a:spLocks noGrp="1"/>
          </p:cNvSpPr>
          <p:nvPr>
            <p:ph type="sldNum" sz="quarter" idx="5"/>
          </p:nvPr>
        </p:nvSpPr>
        <p:spPr/>
        <p:txBody>
          <a:bodyPr/>
          <a:lstStyle/>
          <a:p>
            <a:fld id="{A2724262-D47C-D444-8DFB-457E9BF504E8}" type="slidenum">
              <a:rPr lang="en-US" smtClean="0"/>
              <a:t>4</a:t>
            </a:fld>
            <a:endParaRPr lang="en-US"/>
          </a:p>
        </p:txBody>
      </p:sp>
    </p:spTree>
    <p:extLst>
      <p:ext uri="{BB962C8B-B14F-4D97-AF65-F5344CB8AC3E}">
        <p14:creationId xmlns:p14="http://schemas.microsoft.com/office/powerpoint/2010/main" val="3170090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Newcomers, do you have a good idea of what has gone on before you? If not, please keep asking questions and others, keep filling in this table.</a:t>
            </a:r>
          </a:p>
          <a:p>
            <a:endParaRPr lang="en-GB" dirty="0"/>
          </a:p>
          <a:p>
            <a:r>
              <a:rPr lang="en-GB" dirty="0"/>
              <a:t>…Now we’ll briefly touch on the type of knowledge you may have accumulated in the past minor…</a:t>
            </a:r>
          </a:p>
          <a:p>
            <a:r>
              <a:rPr lang="en-GB" dirty="0"/>
              <a:t> </a:t>
            </a:r>
          </a:p>
        </p:txBody>
      </p:sp>
      <p:sp>
        <p:nvSpPr>
          <p:cNvPr id="4" name="Slide Number Placeholder 3"/>
          <p:cNvSpPr>
            <a:spLocks noGrp="1"/>
          </p:cNvSpPr>
          <p:nvPr>
            <p:ph type="sldNum" sz="quarter" idx="5"/>
          </p:nvPr>
        </p:nvSpPr>
        <p:spPr/>
        <p:txBody>
          <a:bodyPr/>
          <a:lstStyle/>
          <a:p>
            <a:fld id="{A2724262-D47C-D444-8DFB-457E9BF504E8}" type="slidenum">
              <a:rPr lang="en-US" smtClean="0"/>
              <a:t>5</a:t>
            </a:fld>
            <a:endParaRPr lang="en-US"/>
          </a:p>
        </p:txBody>
      </p:sp>
    </p:spTree>
    <p:extLst>
      <p:ext uri="{BB962C8B-B14F-4D97-AF65-F5344CB8AC3E}">
        <p14:creationId xmlns:p14="http://schemas.microsoft.com/office/powerpoint/2010/main" val="2406866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We will talk briefly about the knowledge conversion theory of Nonaka, and will be looking at the top two classifications. Tacit to tacit and tacit to Explicit.</a:t>
            </a:r>
          </a:p>
          <a:p>
            <a:r>
              <a:rPr lang="en-GB" b="0" dirty="0"/>
              <a:t> Much of the knowledge we have on our disciplines is in our heads. In the past you may have incidentally revealed to your teammates certain knowledge and skills while working on your projects, but these came about through joint experience and while working on the together. </a:t>
            </a:r>
          </a:p>
          <a:p>
            <a:r>
              <a:rPr lang="en-GB" b="0" dirty="0"/>
              <a:t>Today, we are going to really try to make your disciplinary knowledge explicit, we are going to share some of our most relevant theories/ skills and we are going to boast why our disciplines are so amazing. So we are moving from the Tacit knowledge to the explicit. </a:t>
            </a:r>
          </a:p>
          <a:p>
            <a:endParaRPr lang="en-GB" b="0" dirty="0"/>
          </a:p>
          <a:p>
            <a:r>
              <a:rPr lang="en-GB" b="0" dirty="0"/>
              <a:t> </a:t>
            </a:r>
            <a:r>
              <a:rPr lang="en-GB" b="1" dirty="0"/>
              <a:t>Socialization. </a:t>
            </a:r>
            <a:r>
              <a:rPr lang="en-GB" dirty="0"/>
              <a:t>Since tacit knowledge is difficult to formalize and is often context-specific, it can only</a:t>
            </a:r>
          </a:p>
          <a:p>
            <a:r>
              <a:rPr lang="en-GB" dirty="0"/>
              <a:t>be acquired by sharing the same experience through joint activities. For example, a designer might acquire</a:t>
            </a:r>
          </a:p>
          <a:p>
            <a:r>
              <a:rPr lang="en-GB" dirty="0"/>
              <a:t>tacit knowledge from a curator by showing and using a prototype during a meeting. The prototype facilitates</a:t>
            </a:r>
          </a:p>
          <a:p>
            <a:r>
              <a:rPr lang="en-GB" dirty="0"/>
              <a:t>the sharing of tacit knowledge thanks to its intermediation between the designer and curator. The new tacit</a:t>
            </a:r>
          </a:p>
          <a:p>
            <a:r>
              <a:rPr lang="en-GB" dirty="0"/>
              <a:t>knowledge acquired by the designer is useful to further advance the design of the interface.</a:t>
            </a:r>
          </a:p>
          <a:p>
            <a:r>
              <a:rPr lang="en-GB" b="1" dirty="0"/>
              <a:t>Externalization</a:t>
            </a:r>
            <a:r>
              <a:rPr lang="en-GB" dirty="0"/>
              <a:t> (from tacit to explicit) consists in articulating tacit knowledge by transforming the</a:t>
            </a:r>
          </a:p>
          <a:p>
            <a:r>
              <a:rPr lang="en-GB" dirty="0"/>
              <a:t>tacit knowledge into something more explicit. According to Nonaka (Nonaka, Konno, and Toyama 2011)</a:t>
            </a:r>
          </a:p>
          <a:p>
            <a:r>
              <a:rPr lang="en-GB" dirty="0"/>
              <a:t>“through externalization, tacit knowledge is expressed and translated into such forms as metaphors,</a:t>
            </a:r>
          </a:p>
          <a:p>
            <a:r>
              <a:rPr lang="en-GB" dirty="0"/>
              <a:t>concepts, hypothesis, diagrams, models, or prototypes so that it can be understood by others.” This</a:t>
            </a:r>
          </a:p>
          <a:p>
            <a:r>
              <a:rPr lang="en-GB" dirty="0"/>
              <a:t>transformation makes knowledge sharable with other people involved in the project, and promotes reflection</a:t>
            </a:r>
          </a:p>
          <a:p>
            <a:r>
              <a:rPr lang="en-GB" dirty="0"/>
              <a:t>and interaction between team members.</a:t>
            </a:r>
          </a:p>
          <a:p>
            <a:r>
              <a:rPr lang="en-GB" b="1" dirty="0"/>
              <a:t>Combination (from explicit to explicit) </a:t>
            </a:r>
            <a:r>
              <a:rPr lang="en-GB" dirty="0"/>
              <a:t>leads to the creation of new knowledge by the</a:t>
            </a:r>
          </a:p>
          <a:p>
            <a:r>
              <a:rPr lang="en-GB" dirty="0"/>
              <a:t>reconfiguration of existing (explicit) knowledge through adding, combining, integrating, and categorising.</a:t>
            </a:r>
          </a:p>
          <a:p>
            <a:r>
              <a:rPr lang="en-GB" dirty="0"/>
              <a:t>This process aims to model a better situation; for example, by building a prototype that combines</a:t>
            </a:r>
          </a:p>
          <a:p>
            <a:r>
              <a:rPr lang="en-GB" dirty="0"/>
              <a:t>knowledge coming from different team members’ expertise. As a new form of externalised knowledge, the</a:t>
            </a:r>
          </a:p>
          <a:p>
            <a:r>
              <a:rPr lang="en-GB" dirty="0"/>
              <a:t>prototype can be presented and distributed among team members.</a:t>
            </a:r>
          </a:p>
          <a:p>
            <a:r>
              <a:rPr lang="en-GB" b="1" dirty="0"/>
              <a:t>Internalization</a:t>
            </a:r>
            <a:r>
              <a:rPr lang="en-GB" dirty="0"/>
              <a:t> (from explicit to tacit) allows individuals to embody knowledge by learning and</a:t>
            </a:r>
          </a:p>
          <a:p>
            <a:r>
              <a:rPr lang="en-GB" dirty="0"/>
              <a:t>acquiring new tacit knowledge in practice. This happens by “learning by doing” or by sharing, for example,</a:t>
            </a:r>
          </a:p>
          <a:p>
            <a:r>
              <a:rPr lang="en-GB" dirty="0"/>
              <a:t>documents, mental models, and prototypes (Nonaka and Takeuchi 1995).</a:t>
            </a:r>
          </a:p>
          <a:p>
            <a:endParaRPr lang="en-GB" dirty="0"/>
          </a:p>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6</a:t>
            </a:fld>
            <a:endParaRPr lang="en-US"/>
          </a:p>
        </p:txBody>
      </p:sp>
    </p:spTree>
    <p:extLst>
      <p:ext uri="{BB962C8B-B14F-4D97-AF65-F5344CB8AC3E}">
        <p14:creationId xmlns:p14="http://schemas.microsoft.com/office/powerpoint/2010/main" val="669398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activity 2, I am going to ask you to all go and sit in your disciplines. (</a:t>
            </a:r>
            <a:r>
              <a:rPr lang="en-GB" i="1" dirty="0"/>
              <a:t>Help students to rearrange themselves)</a:t>
            </a:r>
          </a:p>
          <a:p>
            <a:endParaRPr lang="en-GB" i="1" dirty="0"/>
          </a:p>
          <a:p>
            <a:r>
              <a:rPr lang="en-GB" dirty="0"/>
              <a:t>You are going to take about 15 - 20 minutes to draw a concept map on the basics or in your opinion, the most vital aspects of your discipline. This must be done in the group and everyone must be involved, as you’ll be going back to your own group and you’ll have to explain it to them. Additionally you need to list at least 3 reasons why your discipline is so amazing and relevant to society – give examples to back up your claims. </a:t>
            </a:r>
          </a:p>
        </p:txBody>
      </p:sp>
      <p:sp>
        <p:nvSpPr>
          <p:cNvPr id="4" name="Slide Number Placeholder 3"/>
          <p:cNvSpPr>
            <a:spLocks noGrp="1"/>
          </p:cNvSpPr>
          <p:nvPr>
            <p:ph type="sldNum" sz="quarter" idx="5"/>
          </p:nvPr>
        </p:nvSpPr>
        <p:spPr/>
        <p:txBody>
          <a:bodyPr/>
          <a:lstStyle/>
          <a:p>
            <a:fld id="{A2724262-D47C-D444-8DFB-457E9BF504E8}" type="slidenum">
              <a:rPr lang="en-US" smtClean="0"/>
              <a:t>7</a:t>
            </a:fld>
            <a:endParaRPr lang="en-US"/>
          </a:p>
        </p:txBody>
      </p:sp>
    </p:spTree>
    <p:extLst>
      <p:ext uri="{BB962C8B-B14F-4D97-AF65-F5344CB8AC3E}">
        <p14:creationId xmlns:p14="http://schemas.microsoft.com/office/powerpoint/2010/main" val="2117236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is my example, I started out by jotting out what I could remember, then I went online to help me out a bit – you can do that too, in case you are a bit rusty, like me. </a:t>
            </a:r>
          </a:p>
          <a:p>
            <a:r>
              <a:rPr lang="en-GB" dirty="0"/>
              <a:t>Here I mapped out the various elements and my top 5 reasons why economics is such a useful discipline: </a:t>
            </a:r>
          </a:p>
          <a:p>
            <a:endParaRPr lang="en-GB" dirty="0"/>
          </a:p>
          <a:p>
            <a:pPr marL="514386" indent="-457200" defTabSz="914256">
              <a:lnSpc>
                <a:spcPct val="150000"/>
              </a:lnSpc>
              <a:spcAft>
                <a:spcPts val="600"/>
              </a:spcAft>
              <a:buFont typeface="+mj-lt"/>
              <a:buAutoNum type="arabicPeriod"/>
            </a:pPr>
            <a:r>
              <a:rPr lang="en-US" sz="1200" dirty="0"/>
              <a:t>Make a preliminary list of what you know.</a:t>
            </a:r>
          </a:p>
          <a:p>
            <a:pPr marL="514386" indent="-457200" defTabSz="914256">
              <a:lnSpc>
                <a:spcPct val="150000"/>
              </a:lnSpc>
              <a:spcAft>
                <a:spcPts val="600"/>
              </a:spcAft>
              <a:buFont typeface="+mj-lt"/>
              <a:buAutoNum type="arabicPeriod"/>
            </a:pPr>
            <a:r>
              <a:rPr lang="en-US" sz="1200" dirty="0"/>
              <a:t>Eliminate aspects you are less confident with.</a:t>
            </a:r>
          </a:p>
          <a:p>
            <a:pPr marL="514386" indent="-457200" defTabSz="914256">
              <a:lnSpc>
                <a:spcPct val="150000"/>
              </a:lnSpc>
              <a:spcAft>
                <a:spcPts val="600"/>
              </a:spcAft>
              <a:buFont typeface="+mj-lt"/>
              <a:buAutoNum type="arabicPeriod"/>
            </a:pPr>
            <a:r>
              <a:rPr lang="en-US" sz="1200" dirty="0"/>
              <a:t>Reassess list to see if you can explain each points further with examples etc.  </a:t>
            </a:r>
          </a:p>
          <a:p>
            <a:endParaRPr lang="en-GB" dirty="0"/>
          </a:p>
          <a:p>
            <a:r>
              <a:rPr lang="en-GB" dirty="0"/>
              <a:t>(Teachers – insert your own image here)</a:t>
            </a:r>
          </a:p>
        </p:txBody>
      </p:sp>
      <p:sp>
        <p:nvSpPr>
          <p:cNvPr id="4" name="Slide Number Placeholder 3"/>
          <p:cNvSpPr>
            <a:spLocks noGrp="1"/>
          </p:cNvSpPr>
          <p:nvPr>
            <p:ph type="sldNum" sz="quarter" idx="5"/>
          </p:nvPr>
        </p:nvSpPr>
        <p:spPr/>
        <p:txBody>
          <a:bodyPr/>
          <a:lstStyle/>
          <a:p>
            <a:fld id="{A2724262-D47C-D444-8DFB-457E9BF504E8}" type="slidenum">
              <a:rPr lang="en-US" smtClean="0"/>
              <a:t>8</a:t>
            </a:fld>
            <a:endParaRPr lang="en-US"/>
          </a:p>
        </p:txBody>
      </p:sp>
    </p:spTree>
    <p:extLst>
      <p:ext uri="{BB962C8B-B14F-4D97-AF65-F5344CB8AC3E}">
        <p14:creationId xmlns:p14="http://schemas.microsoft.com/office/powerpoint/2010/main" val="4245616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2724262-D47C-D444-8DFB-457E9BF504E8}" type="slidenum">
              <a:rPr lang="en-US" smtClean="0"/>
              <a:t>9</a:t>
            </a:fld>
            <a:endParaRPr lang="en-US"/>
          </a:p>
        </p:txBody>
      </p:sp>
    </p:spTree>
    <p:extLst>
      <p:ext uri="{BB962C8B-B14F-4D97-AF65-F5344CB8AC3E}">
        <p14:creationId xmlns:p14="http://schemas.microsoft.com/office/powerpoint/2010/main" val="7805513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FA728384-E984-F446-A49C-FBBB97E0742D}" type="datetime3">
              <a:rPr lang="en-US" smtClean="0"/>
              <a:t>6 October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5145157"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5966239" y="-3055937"/>
            <a:ext cx="7594600" cy="6807200"/>
          </a:xfrm>
          <a:prstGeom prst="rect">
            <a:avLst/>
          </a:prstGeom>
        </p:spPr>
      </p:pic>
    </p:spTree>
    <p:extLst>
      <p:ext uri="{BB962C8B-B14F-4D97-AF65-F5344CB8AC3E}">
        <p14:creationId xmlns:p14="http://schemas.microsoft.com/office/powerpoint/2010/main" val="2197727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slid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A38A259F-F77C-CD45-ADDA-0D9422544EC6}"/>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343504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slid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B3A007E1-F11B-744B-B3D7-950234A31553}"/>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1361757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slid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6" name="Picture 5">
            <a:extLst>
              <a:ext uri="{FF2B5EF4-FFF2-40B4-BE49-F238E27FC236}">
                <a16:creationId xmlns:a16="http://schemas.microsoft.com/office/drawing/2014/main" id="{A6FEDF2C-C0B6-1B4F-BB78-72D2EA116967}"/>
              </a:ext>
            </a:extLst>
          </p:cNvPr>
          <p:cNvPicPr>
            <a:picLocks noChangeAspect="1"/>
          </p:cNvPicPr>
          <p:nvPr userDrawn="1"/>
        </p:nvPicPr>
        <p:blipFill>
          <a:blip r:embed="rId2"/>
          <a:stretch>
            <a:fillRect/>
          </a:stretch>
        </p:blipFill>
        <p:spPr>
          <a:xfrm rot="20445414">
            <a:off x="6621964" y="-2960252"/>
            <a:ext cx="5006078" cy="6858000"/>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878024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slide + logo own nam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93D4B685-9FED-F545-8AA3-7D67B884E2CE}"/>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
        <p:nvSpPr>
          <p:cNvPr id="4" name="Text Placeholder 3">
            <a:extLst>
              <a:ext uri="{FF2B5EF4-FFF2-40B4-BE49-F238E27FC236}">
                <a16:creationId xmlns:a16="http://schemas.microsoft.com/office/drawing/2014/main" id="{B3D6F986-96E2-164C-A4A4-BCDB45FCEB84}"/>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5" name="Text Placeholder 3">
            <a:extLst>
              <a:ext uri="{FF2B5EF4-FFF2-40B4-BE49-F238E27FC236}">
                <a16:creationId xmlns:a16="http://schemas.microsoft.com/office/drawing/2014/main" id="{841E5C2C-50FF-634E-807B-2A6B4C766B88}"/>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6" name="Text Placeholder 3">
            <a:extLst>
              <a:ext uri="{FF2B5EF4-FFF2-40B4-BE49-F238E27FC236}">
                <a16:creationId xmlns:a16="http://schemas.microsoft.com/office/drawing/2014/main" id="{BAC4FDA1-EAD9-0143-BBE7-C3C2B96C90C1}"/>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Tree>
    <p:extLst>
      <p:ext uri="{BB962C8B-B14F-4D97-AF65-F5344CB8AC3E}">
        <p14:creationId xmlns:p14="http://schemas.microsoft.com/office/powerpoint/2010/main" val="91318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slide + logo own nam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BE39757D-25E3-9D4C-89B0-ABC83FC54690}"/>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CB421DEC-2CA7-C94A-833C-25A48605A751}"/>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3847639B-FEE4-434B-885D-AB2ED1BE4E1D}"/>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B591F65F-2F42-D743-9B78-58BBBB59799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9037206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slide + logo own nam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xfrm>
            <a:off x="313576" y="6144654"/>
            <a:ext cx="441770" cy="441813"/>
          </a:xfrm>
          <a:ln>
            <a:solidFill>
              <a:schemeClr val="accent6"/>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D381BDAF-9E21-554F-B1E0-988F5E0C4623}"/>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A997D815-DD56-B94F-A323-DFB05DD20BDB}"/>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FD60B78A-3EB3-2E4C-A4F1-5262378EA03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8" name="Picture 7">
            <a:extLst>
              <a:ext uri="{FF2B5EF4-FFF2-40B4-BE49-F238E27FC236}">
                <a16:creationId xmlns:a16="http://schemas.microsoft.com/office/drawing/2014/main" id="{4D17A219-89BE-B349-BB47-80A70966D670}"/>
              </a:ext>
            </a:extLst>
          </p:cNvPr>
          <p:cNvPicPr>
            <a:picLocks noChangeAspect="1"/>
          </p:cNvPicPr>
          <p:nvPr userDrawn="1"/>
        </p:nvPicPr>
        <p:blipFill>
          <a:blip r:embed="rId2"/>
          <a:stretch>
            <a:fillRect/>
          </a:stretch>
        </p:blipFill>
        <p:spPr>
          <a:xfrm rot="20445414">
            <a:off x="6621964" y="-2960252"/>
            <a:ext cx="5006078" cy="6857999"/>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7460693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slide + logo own nam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4" name="Text Placeholder 3">
            <a:extLst>
              <a:ext uri="{FF2B5EF4-FFF2-40B4-BE49-F238E27FC236}">
                <a16:creationId xmlns:a16="http://schemas.microsoft.com/office/drawing/2014/main" id="{B3D6F986-96E2-164C-A4A4-BCDB45FCEB84}"/>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5" name="Text Placeholder 3">
            <a:extLst>
              <a:ext uri="{FF2B5EF4-FFF2-40B4-BE49-F238E27FC236}">
                <a16:creationId xmlns:a16="http://schemas.microsoft.com/office/drawing/2014/main" id="{841E5C2C-50FF-634E-807B-2A6B4C766B88}"/>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6" name="Text Placeholder 3">
            <a:extLst>
              <a:ext uri="{FF2B5EF4-FFF2-40B4-BE49-F238E27FC236}">
                <a16:creationId xmlns:a16="http://schemas.microsoft.com/office/drawing/2014/main" id="{BAC4FDA1-EAD9-0143-BBE7-C3C2B96C90C1}"/>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0" name="Picture 9">
            <a:extLst>
              <a:ext uri="{FF2B5EF4-FFF2-40B4-BE49-F238E27FC236}">
                <a16:creationId xmlns:a16="http://schemas.microsoft.com/office/drawing/2014/main" id="{70F39A05-DD33-2447-9C8B-CCC34B471B0B}"/>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4847394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slide + logo own nam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CB421DEC-2CA7-C94A-833C-25A48605A751}"/>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
        <p:nvSpPr>
          <p:cNvPr id="11" name="Text Placeholder 3">
            <a:extLst>
              <a:ext uri="{FF2B5EF4-FFF2-40B4-BE49-F238E27FC236}">
                <a16:creationId xmlns:a16="http://schemas.microsoft.com/office/drawing/2014/main" id="{3847639B-FEE4-434B-885D-AB2ED1BE4E1D}"/>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B591F65F-2F42-D743-9B78-58BBBB59799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3" name="Picture 12">
            <a:extLst>
              <a:ext uri="{FF2B5EF4-FFF2-40B4-BE49-F238E27FC236}">
                <a16:creationId xmlns:a16="http://schemas.microsoft.com/office/drawing/2014/main" id="{E41F51AA-B0FC-624F-B2A3-94744116F537}"/>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Tree>
    <p:extLst>
      <p:ext uri="{BB962C8B-B14F-4D97-AF65-F5344CB8AC3E}">
        <p14:creationId xmlns:p14="http://schemas.microsoft.com/office/powerpoint/2010/main" val="5925226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slide + logo own nam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7" name="Text Placeholder 3">
            <a:extLst>
              <a:ext uri="{FF2B5EF4-FFF2-40B4-BE49-F238E27FC236}">
                <a16:creationId xmlns:a16="http://schemas.microsoft.com/office/drawing/2014/main" id="{D381BDAF-9E21-554F-B1E0-988F5E0C4623}"/>
              </a:ext>
            </a:extLst>
          </p:cNvPr>
          <p:cNvSpPr>
            <a:spLocks noGrp="1"/>
          </p:cNvSpPr>
          <p:nvPr>
            <p:ph type="body" sz="quarter" idx="11" hasCustomPrompt="1"/>
          </p:nvPr>
        </p:nvSpPr>
        <p:spPr>
          <a:xfrm>
            <a:off x="2723242" y="6109729"/>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1" name="Text Placeholder 3">
            <a:extLst>
              <a:ext uri="{FF2B5EF4-FFF2-40B4-BE49-F238E27FC236}">
                <a16:creationId xmlns:a16="http://schemas.microsoft.com/office/drawing/2014/main" id="{A997D815-DD56-B94F-A323-DFB05DD20BDB}"/>
              </a:ext>
            </a:extLst>
          </p:cNvPr>
          <p:cNvSpPr>
            <a:spLocks noGrp="1"/>
          </p:cNvSpPr>
          <p:nvPr>
            <p:ph type="body" sz="quarter" idx="12" hasCustomPrompt="1"/>
          </p:nvPr>
        </p:nvSpPr>
        <p:spPr>
          <a:xfrm>
            <a:off x="2723242" y="6296025"/>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sp>
        <p:nvSpPr>
          <p:cNvPr id="12" name="Text Placeholder 3">
            <a:extLst>
              <a:ext uri="{FF2B5EF4-FFF2-40B4-BE49-F238E27FC236}">
                <a16:creationId xmlns:a16="http://schemas.microsoft.com/office/drawing/2014/main" id="{FD60B78A-3EB3-2E4C-A4F1-5262378EA036}"/>
              </a:ext>
            </a:extLst>
          </p:cNvPr>
          <p:cNvSpPr>
            <a:spLocks noGrp="1"/>
          </p:cNvSpPr>
          <p:nvPr>
            <p:ph type="body" sz="quarter" idx="13" hasCustomPrompt="1"/>
          </p:nvPr>
        </p:nvSpPr>
        <p:spPr>
          <a:xfrm>
            <a:off x="2723242" y="6482321"/>
            <a:ext cx="4433570" cy="186296"/>
          </a:xfrm>
          <a:prstGeom prst="rect">
            <a:avLst/>
          </a:prstGeom>
        </p:spPr>
        <p:txBody>
          <a:bodyPr wrap="square" lIns="0" tIns="0" rIns="0" bIns="0" anchor="t" anchorCtr="0">
            <a:noAutofit/>
          </a:bodyPr>
          <a:lstStyle>
            <a:lvl1pPr marL="228600" marR="0" indent="-228600" algn="l" defTabSz="914256" rtl="0" eaLnBrk="1" fontAlgn="auto" latinLnBrk="0" hangingPunct="1">
              <a:lnSpc>
                <a:spcPct val="100000"/>
              </a:lnSpc>
              <a:spcBef>
                <a:spcPts val="1000"/>
              </a:spcBef>
              <a:spcAft>
                <a:spcPts val="0"/>
              </a:spcAft>
              <a:buClrTx/>
              <a:buSzTx/>
              <a:buFontTx/>
              <a:buNone/>
              <a:tabLst/>
              <a:defRPr sz="900" b="1" i="0" cap="none" baseline="0">
                <a:solidFill>
                  <a:schemeClr val="bg1"/>
                </a:solidFill>
                <a:latin typeface="Arial Narrow" panose="020B0604020202020204" pitchFamily="34" charset="0"/>
                <a:cs typeface="Arial Narrow" panose="020B0604020202020204" pitchFamily="34" charset="0"/>
              </a:defRPr>
            </a:lvl1pPr>
            <a:lvl2pPr marL="457127" indent="0">
              <a:lnSpc>
                <a:spcPct val="70000"/>
              </a:lnSpc>
              <a:buFontTx/>
              <a:buNone/>
              <a:defRPr sz="1000" b="1" i="0" cap="all" baseline="0">
                <a:latin typeface="Arial Narrow" panose="020B0604020202020204" pitchFamily="34" charset="0"/>
                <a:cs typeface="Arial Narrow" panose="020B0604020202020204" pitchFamily="34" charset="0"/>
              </a:defRPr>
            </a:lvl2pPr>
            <a:lvl3pPr marL="914255" indent="0">
              <a:lnSpc>
                <a:spcPct val="70000"/>
              </a:lnSpc>
              <a:buFontTx/>
              <a:buNone/>
              <a:defRPr sz="1000" b="1" i="0" cap="all" baseline="0">
                <a:latin typeface="Arial Narrow" panose="020B0604020202020204" pitchFamily="34" charset="0"/>
                <a:cs typeface="Arial Narrow" panose="020B0604020202020204" pitchFamily="34" charset="0"/>
              </a:defRPr>
            </a:lvl3pPr>
            <a:lvl4pPr marL="1371383" indent="0">
              <a:lnSpc>
                <a:spcPct val="70000"/>
              </a:lnSpc>
              <a:buFontTx/>
              <a:buNone/>
              <a:defRPr sz="1000" b="1" i="0" cap="all" baseline="0">
                <a:latin typeface="Arial Narrow" panose="020B0604020202020204" pitchFamily="34" charset="0"/>
                <a:cs typeface="Arial Narrow" panose="020B0604020202020204" pitchFamily="34" charset="0"/>
              </a:defRPr>
            </a:lvl4pPr>
            <a:lvl5pPr marL="1828510" indent="0">
              <a:lnSpc>
                <a:spcPct val="70000"/>
              </a:lnSpc>
              <a:buFontTx/>
              <a:buNone/>
              <a:defRPr sz="1000" b="1" i="0" cap="all" baseline="0">
                <a:latin typeface="Arial Narrow" panose="020B0604020202020204" pitchFamily="34" charset="0"/>
                <a:cs typeface="Arial Narrow" panose="020B0604020202020204" pitchFamily="34" charset="0"/>
              </a:defRPr>
            </a:lvl5pPr>
          </a:lstStyle>
          <a:p>
            <a:pPr lvl="0"/>
            <a:r>
              <a:rPr lang="en-US" dirty="0"/>
              <a:t>Edit faculty / department (max 3 lines)</a:t>
            </a:r>
          </a:p>
        </p:txBody>
      </p:sp>
      <p:pic>
        <p:nvPicPr>
          <p:cNvPr id="13" name="Picture 12">
            <a:extLst>
              <a:ext uri="{FF2B5EF4-FFF2-40B4-BE49-F238E27FC236}">
                <a16:creationId xmlns:a16="http://schemas.microsoft.com/office/drawing/2014/main" id="{A749489D-A1EF-D245-8C9C-0E9C8A6AA0AC}"/>
              </a:ext>
            </a:extLst>
          </p:cNvPr>
          <p:cNvPicPr>
            <a:picLocks noChangeAspect="1"/>
          </p:cNvPicPr>
          <p:nvPr userDrawn="1"/>
        </p:nvPicPr>
        <p:blipFill>
          <a:blip r:embed="rId2"/>
          <a:stretch>
            <a:fillRect/>
          </a:stretch>
        </p:blipFill>
        <p:spPr>
          <a:xfrm rot="20445414">
            <a:off x="6621964" y="-2960252"/>
            <a:ext cx="5006078" cy="6858000"/>
          </a:xfrm>
          <a:prstGeom prst="rect">
            <a:avLst/>
          </a:prstGeom>
        </p:spPr>
      </p:pic>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32534475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579792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B46EEF56-242D-4244-B1A5-94B892795E2B}" type="datetime3">
              <a:rPr lang="en-US" smtClean="0"/>
              <a:t>6 October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8" y="347663"/>
            <a:ext cx="7470914"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8433352" y="-2286867"/>
            <a:ext cx="4191000" cy="6502400"/>
          </a:xfrm>
          <a:prstGeom prst="rect">
            <a:avLst/>
          </a:prstGeom>
        </p:spPr>
      </p:pic>
    </p:spTree>
    <p:extLst>
      <p:ext uri="{BB962C8B-B14F-4D97-AF65-F5344CB8AC3E}">
        <p14:creationId xmlns:p14="http://schemas.microsoft.com/office/powerpoint/2010/main" val="35630829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8353583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1591780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2807780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6767309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6206847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929977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6415829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991119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11168864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UT Table of Content 2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27469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448D0C12-8DE7-6F48-AD95-D9425B479BDD}" type="datetime3">
              <a:rPr lang="en-US" smtClean="0"/>
              <a:t>6 October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7500731" cy="477837"/>
          </a:xfrm>
          <a:prstGeom prst="rect">
            <a:avLst/>
          </a:prstGeom>
        </p:spPr>
        <p:txBody>
          <a:bodyPr/>
          <a:lstStyle>
            <a:lvl1pPr marL="0" indent="0">
              <a:buNone/>
              <a:defRPr sz="1400" b="1" i="0" cap="all" baseline="0">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7869330" y="-3081337"/>
            <a:ext cx="5006078" cy="6858000"/>
          </a:xfrm>
          <a:prstGeom prst="rect">
            <a:avLst/>
          </a:prstGeom>
        </p:spPr>
      </p:pic>
    </p:spTree>
    <p:extLst>
      <p:ext uri="{BB962C8B-B14F-4D97-AF65-F5344CB8AC3E}">
        <p14:creationId xmlns:p14="http://schemas.microsoft.com/office/powerpoint/2010/main" val="42158014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UT Table of Content 3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866650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UT Table of Content 4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41812633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UT Table of Content 5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4584293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UT Table of Content 6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39770252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42610582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7399236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639905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6309108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40021296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UT Table of Content 2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174017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i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FA728384-E984-F446-A49C-FBBB97E0742D}" type="datetime3">
              <a:rPr lang="en-US" smtClean="0"/>
              <a:t>6 October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3"/>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3"/>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5145157"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18" name="Picture 17">
            <a:extLst>
              <a:ext uri="{FF2B5EF4-FFF2-40B4-BE49-F238E27FC236}">
                <a16:creationId xmlns:a16="http://schemas.microsoft.com/office/drawing/2014/main" id="{AB44F889-6CB5-BD43-B19A-F35F370828C7}"/>
              </a:ext>
            </a:extLst>
          </p:cNvPr>
          <p:cNvPicPr>
            <a:picLocks noChangeAspect="1"/>
          </p:cNvPicPr>
          <p:nvPr userDrawn="1"/>
        </p:nvPicPr>
        <p:blipFill>
          <a:blip r:embed="rId2"/>
          <a:stretch>
            <a:fillRect/>
          </a:stretch>
        </p:blipFill>
        <p:spPr>
          <a:xfrm rot="20241850">
            <a:off x="5966239" y="-3055937"/>
            <a:ext cx="7594600" cy="6807200"/>
          </a:xfrm>
          <a:prstGeom prst="rect">
            <a:avLst/>
          </a:prstGeom>
        </p:spPr>
      </p:pic>
    </p:spTree>
    <p:extLst>
      <p:ext uri="{BB962C8B-B14F-4D97-AF65-F5344CB8AC3E}">
        <p14:creationId xmlns:p14="http://schemas.microsoft.com/office/powerpoint/2010/main" val="27462050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UT Table of Content 3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7374459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UT Table of Content 4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39380983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UT Table of Content 5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12371056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UT Table of Content 6 bullits Pi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23636931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UT Table of Content 2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8655607"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284721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195920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776760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8506769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UT Table of Content 3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10069919"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5728111"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4819771"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22763048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UT Table of Content 4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10069921"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7161825"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4253729"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345633"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1" name="Text Placeholder 10">
            <a:extLst>
              <a:ext uri="{FF2B5EF4-FFF2-40B4-BE49-F238E27FC236}">
                <a16:creationId xmlns:a16="http://schemas.microsoft.com/office/drawing/2014/main" id="{16303D29-62BD-204C-BAE9-E5070427B26B}"/>
              </a:ext>
            </a:extLst>
          </p:cNvPr>
          <p:cNvSpPr>
            <a:spLocks noGrp="1"/>
          </p:cNvSpPr>
          <p:nvPr>
            <p:ph type="body" sz="quarter" idx="11" hasCustomPrompt="1"/>
          </p:nvPr>
        </p:nvSpPr>
        <p:spPr>
          <a:xfrm>
            <a:off x="457627"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2" name="Text Placeholder 10">
            <a:extLst>
              <a:ext uri="{FF2B5EF4-FFF2-40B4-BE49-F238E27FC236}">
                <a16:creationId xmlns:a16="http://schemas.microsoft.com/office/drawing/2014/main" id="{60C72770-CF9E-8642-9A68-8468A74A23C5}"/>
              </a:ext>
            </a:extLst>
          </p:cNvPr>
          <p:cNvSpPr>
            <a:spLocks noGrp="1"/>
          </p:cNvSpPr>
          <p:nvPr>
            <p:ph type="body" sz="quarter" idx="12" hasCustomPrompt="1"/>
          </p:nvPr>
        </p:nvSpPr>
        <p:spPr>
          <a:xfrm>
            <a:off x="3365723"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3" name="Text Placeholder 10">
            <a:extLst>
              <a:ext uri="{FF2B5EF4-FFF2-40B4-BE49-F238E27FC236}">
                <a16:creationId xmlns:a16="http://schemas.microsoft.com/office/drawing/2014/main" id="{7CE15E01-688D-C344-96E9-38ADA549558A}"/>
              </a:ext>
            </a:extLst>
          </p:cNvPr>
          <p:cNvSpPr>
            <a:spLocks noGrp="1"/>
          </p:cNvSpPr>
          <p:nvPr>
            <p:ph type="body" sz="quarter" idx="13" hasCustomPrompt="1"/>
          </p:nvPr>
        </p:nvSpPr>
        <p:spPr>
          <a:xfrm>
            <a:off x="6273819"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Text Placeholder 10">
            <a:extLst>
              <a:ext uri="{FF2B5EF4-FFF2-40B4-BE49-F238E27FC236}">
                <a16:creationId xmlns:a16="http://schemas.microsoft.com/office/drawing/2014/main" id="{FB2B92A9-333F-8345-87C6-70CB73503C38}"/>
              </a:ext>
            </a:extLst>
          </p:cNvPr>
          <p:cNvSpPr>
            <a:spLocks noGrp="1"/>
          </p:cNvSpPr>
          <p:nvPr>
            <p:ph type="body" sz="quarter" idx="14" hasCustomPrompt="1"/>
          </p:nvPr>
        </p:nvSpPr>
        <p:spPr>
          <a:xfrm>
            <a:off x="9181915" y="4131956"/>
            <a:ext cx="2633869"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5313413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UT Table of Content 5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7847496"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5580971"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331444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1047921"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1011588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44417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4" name="Text Placeholder 10">
            <a:extLst>
              <a:ext uri="{FF2B5EF4-FFF2-40B4-BE49-F238E27FC236}">
                <a16:creationId xmlns:a16="http://schemas.microsoft.com/office/drawing/2014/main" id="{2B4077AA-9B89-8D49-BB52-D6A8A8BF2734}"/>
              </a:ext>
            </a:extLst>
          </p:cNvPr>
          <p:cNvSpPr>
            <a:spLocks noGrp="1"/>
          </p:cNvSpPr>
          <p:nvPr>
            <p:ph type="body" sz="quarter" idx="12" hasCustomPrompt="1"/>
          </p:nvPr>
        </p:nvSpPr>
        <p:spPr>
          <a:xfrm>
            <a:off x="271069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5" name="Text Placeholder 10">
            <a:extLst>
              <a:ext uri="{FF2B5EF4-FFF2-40B4-BE49-F238E27FC236}">
                <a16:creationId xmlns:a16="http://schemas.microsoft.com/office/drawing/2014/main" id="{4BA8C9D0-9866-2A4D-B582-8866FAAE6994}"/>
              </a:ext>
            </a:extLst>
          </p:cNvPr>
          <p:cNvSpPr>
            <a:spLocks noGrp="1"/>
          </p:cNvSpPr>
          <p:nvPr>
            <p:ph type="body" sz="quarter" idx="13" hasCustomPrompt="1"/>
          </p:nvPr>
        </p:nvSpPr>
        <p:spPr>
          <a:xfrm>
            <a:off x="4977224"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6" name="Text Placeholder 10">
            <a:extLst>
              <a:ext uri="{FF2B5EF4-FFF2-40B4-BE49-F238E27FC236}">
                <a16:creationId xmlns:a16="http://schemas.microsoft.com/office/drawing/2014/main" id="{090A9B50-313C-EB49-99DA-30462D015263}"/>
              </a:ext>
            </a:extLst>
          </p:cNvPr>
          <p:cNvSpPr>
            <a:spLocks noGrp="1"/>
          </p:cNvSpPr>
          <p:nvPr>
            <p:ph type="body" sz="quarter" idx="14" hasCustomPrompt="1"/>
          </p:nvPr>
        </p:nvSpPr>
        <p:spPr>
          <a:xfrm>
            <a:off x="7243749"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27" name="Text Placeholder 10">
            <a:extLst>
              <a:ext uri="{FF2B5EF4-FFF2-40B4-BE49-F238E27FC236}">
                <a16:creationId xmlns:a16="http://schemas.microsoft.com/office/drawing/2014/main" id="{4AC2890D-E347-0E4B-8ADB-E19014E2447F}"/>
              </a:ext>
            </a:extLst>
          </p:cNvPr>
          <p:cNvSpPr>
            <a:spLocks noGrp="1"/>
          </p:cNvSpPr>
          <p:nvPr>
            <p:ph type="body" sz="quarter" idx="15" hasCustomPrompt="1"/>
          </p:nvPr>
        </p:nvSpPr>
        <p:spPr>
          <a:xfrm>
            <a:off x="9512133" y="4131956"/>
            <a:ext cx="2065351"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Tree>
    <p:extLst>
      <p:ext uri="{BB962C8B-B14F-4D97-AF65-F5344CB8AC3E}">
        <p14:creationId xmlns:p14="http://schemas.microsoft.com/office/powerpoint/2010/main" val="19289500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UT Table of Content 6 bullits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FA632D-41F1-2042-A90E-90A4EDFBD53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4" name="Flowchart: Process 3">
            <a:extLst>
              <a:ext uri="{FF2B5EF4-FFF2-40B4-BE49-F238E27FC236}">
                <a16:creationId xmlns:a16="http://schemas.microsoft.com/office/drawing/2014/main" id="{3D99CCBF-9B94-4047-986E-62F7BAEBE9D6}"/>
              </a:ext>
            </a:extLst>
          </p:cNvPr>
          <p:cNvSpPr/>
          <p:nvPr userDrawn="1"/>
        </p:nvSpPr>
        <p:spPr>
          <a:xfrm>
            <a:off x="0" y="3385488"/>
            <a:ext cx="15321862" cy="15907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 4">
            <a:hlinkClick r:id="" action="ppaction://noaction"/>
            <a:extLst>
              <a:ext uri="{FF2B5EF4-FFF2-40B4-BE49-F238E27FC236}">
                <a16:creationId xmlns:a16="http://schemas.microsoft.com/office/drawing/2014/main" id="{22DA57F3-3FF8-5D41-8089-32C4A3B696DA}"/>
              </a:ext>
            </a:extLst>
          </p:cNvPr>
          <p:cNvSpPr/>
          <p:nvPr userDrawn="1"/>
        </p:nvSpPr>
        <p:spPr>
          <a:xfrm>
            <a:off x="6676918" y="3014553"/>
            <a:ext cx="857859" cy="857859"/>
          </a:xfrm>
          <a:prstGeom prst="ellipse">
            <a:avLst/>
          </a:prstGeom>
          <a:solidFill>
            <a:schemeClr val="tx1"/>
          </a:solidFill>
          <a:ln w="18732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 5">
            <a:hlinkClick r:id="" action="ppaction://noaction"/>
            <a:extLst>
              <a:ext uri="{FF2B5EF4-FFF2-40B4-BE49-F238E27FC236}">
                <a16:creationId xmlns:a16="http://schemas.microsoft.com/office/drawing/2014/main" id="{554ECE54-3114-AE41-83B0-5F787856BDCC}"/>
              </a:ext>
            </a:extLst>
          </p:cNvPr>
          <p:cNvSpPr/>
          <p:nvPr userDrawn="1"/>
        </p:nvSpPr>
        <p:spPr>
          <a:xfrm>
            <a:off x="4654396" y="3016614"/>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l 6">
            <a:hlinkClick r:id="" action="ppaction://noaction"/>
            <a:extLst>
              <a:ext uri="{FF2B5EF4-FFF2-40B4-BE49-F238E27FC236}">
                <a16:creationId xmlns:a16="http://schemas.microsoft.com/office/drawing/2014/main" id="{86B8F00B-A812-B848-9724-568A85483C7D}"/>
              </a:ext>
            </a:extLst>
          </p:cNvPr>
          <p:cNvSpPr/>
          <p:nvPr userDrawn="1"/>
        </p:nvSpPr>
        <p:spPr>
          <a:xfrm>
            <a:off x="2625826"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hlinkClick r:id="" action="ppaction://noaction"/>
            <a:extLst>
              <a:ext uri="{FF2B5EF4-FFF2-40B4-BE49-F238E27FC236}">
                <a16:creationId xmlns:a16="http://schemas.microsoft.com/office/drawing/2014/main" id="{710DA886-D501-1144-8A5F-F7ECF6C5268D}"/>
              </a:ext>
            </a:extLst>
          </p:cNvPr>
          <p:cNvSpPr/>
          <p:nvPr userDrawn="1"/>
        </p:nvSpPr>
        <p:spPr>
          <a:xfrm>
            <a:off x="603304" y="3014553"/>
            <a:ext cx="857859" cy="857859"/>
          </a:xfrm>
          <a:prstGeom prst="ellipse">
            <a:avLst/>
          </a:prstGeom>
          <a:solidFill>
            <a:schemeClr val="tx1"/>
          </a:solidFill>
          <a:ln w="1873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E4032B"/>
              </a:solidFill>
            </a:endParaRPr>
          </a:p>
        </p:txBody>
      </p:sp>
      <p:sp>
        <p:nvSpPr>
          <p:cNvPr id="16" name="Oval 15">
            <a:hlinkClick r:id="" action="ppaction://noaction"/>
            <a:extLst>
              <a:ext uri="{FF2B5EF4-FFF2-40B4-BE49-F238E27FC236}">
                <a16:creationId xmlns:a16="http://schemas.microsoft.com/office/drawing/2014/main" id="{B957F31A-9592-4941-B3BF-1293EC08CABD}"/>
              </a:ext>
            </a:extLst>
          </p:cNvPr>
          <p:cNvSpPr/>
          <p:nvPr userDrawn="1"/>
        </p:nvSpPr>
        <p:spPr>
          <a:xfrm>
            <a:off x="8699440" y="3014553"/>
            <a:ext cx="857859" cy="857859"/>
          </a:xfrm>
          <a:prstGeom prst="ellipse">
            <a:avLst/>
          </a:prstGeom>
          <a:solidFill>
            <a:schemeClr val="tx1"/>
          </a:solidFill>
          <a:ln w="187325">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Text Placeholder 10">
            <a:extLst>
              <a:ext uri="{FF2B5EF4-FFF2-40B4-BE49-F238E27FC236}">
                <a16:creationId xmlns:a16="http://schemas.microsoft.com/office/drawing/2014/main" id="{904D3332-E221-5640-B639-5CA2F5DABE6C}"/>
              </a:ext>
            </a:extLst>
          </p:cNvPr>
          <p:cNvSpPr>
            <a:spLocks noGrp="1"/>
          </p:cNvSpPr>
          <p:nvPr>
            <p:ph type="body" sz="quarter" idx="11" hasCustomPrompt="1"/>
          </p:nvPr>
        </p:nvSpPr>
        <p:spPr>
          <a:xfrm>
            <a:off x="142420"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4" name="Oval 13">
            <a:hlinkClick r:id="" action="ppaction://noaction"/>
            <a:extLst>
              <a:ext uri="{FF2B5EF4-FFF2-40B4-BE49-F238E27FC236}">
                <a16:creationId xmlns:a16="http://schemas.microsoft.com/office/drawing/2014/main" id="{E6BB7989-39AC-0C43-BB4D-09FAF1297685}"/>
              </a:ext>
            </a:extLst>
          </p:cNvPr>
          <p:cNvSpPr/>
          <p:nvPr userDrawn="1"/>
        </p:nvSpPr>
        <p:spPr>
          <a:xfrm>
            <a:off x="10599123" y="3014553"/>
            <a:ext cx="857859" cy="857859"/>
          </a:xfrm>
          <a:prstGeom prst="ellipse">
            <a:avLst/>
          </a:prstGeom>
          <a:solidFill>
            <a:schemeClr val="tx1"/>
          </a:solidFill>
          <a:ln w="18732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xt Placeholder 10">
            <a:extLst>
              <a:ext uri="{FF2B5EF4-FFF2-40B4-BE49-F238E27FC236}">
                <a16:creationId xmlns:a16="http://schemas.microsoft.com/office/drawing/2014/main" id="{997BF31B-D7C6-B743-BF68-F4BBC98567BD}"/>
              </a:ext>
            </a:extLst>
          </p:cNvPr>
          <p:cNvSpPr>
            <a:spLocks noGrp="1"/>
          </p:cNvSpPr>
          <p:nvPr>
            <p:ph type="body" sz="quarter" idx="12" hasCustomPrompt="1"/>
          </p:nvPr>
        </p:nvSpPr>
        <p:spPr>
          <a:xfrm>
            <a:off x="2164942"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7" name="Text Placeholder 10">
            <a:extLst>
              <a:ext uri="{FF2B5EF4-FFF2-40B4-BE49-F238E27FC236}">
                <a16:creationId xmlns:a16="http://schemas.microsoft.com/office/drawing/2014/main" id="{F8836AF9-CFEE-C742-BF55-C0BD217398C2}"/>
              </a:ext>
            </a:extLst>
          </p:cNvPr>
          <p:cNvSpPr>
            <a:spLocks noGrp="1"/>
          </p:cNvSpPr>
          <p:nvPr>
            <p:ph type="body" sz="quarter" idx="13" hasCustomPrompt="1"/>
          </p:nvPr>
        </p:nvSpPr>
        <p:spPr>
          <a:xfrm>
            <a:off x="4187464"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8" name="Text Placeholder 10">
            <a:extLst>
              <a:ext uri="{FF2B5EF4-FFF2-40B4-BE49-F238E27FC236}">
                <a16:creationId xmlns:a16="http://schemas.microsoft.com/office/drawing/2014/main" id="{898F340F-1400-5A45-B7EE-3040B274770F}"/>
              </a:ext>
            </a:extLst>
          </p:cNvPr>
          <p:cNvSpPr>
            <a:spLocks noGrp="1"/>
          </p:cNvSpPr>
          <p:nvPr>
            <p:ph type="body" sz="quarter" idx="14" hasCustomPrompt="1"/>
          </p:nvPr>
        </p:nvSpPr>
        <p:spPr>
          <a:xfrm>
            <a:off x="6209986" y="4131956"/>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a:t>
            </a:r>
          </a:p>
        </p:txBody>
      </p:sp>
      <p:sp>
        <p:nvSpPr>
          <p:cNvPr id="19" name="Text Placeholder 10">
            <a:extLst>
              <a:ext uri="{FF2B5EF4-FFF2-40B4-BE49-F238E27FC236}">
                <a16:creationId xmlns:a16="http://schemas.microsoft.com/office/drawing/2014/main" id="{055B3FEA-0AA9-F941-8341-1BCD515F8D60}"/>
              </a:ext>
            </a:extLst>
          </p:cNvPr>
          <p:cNvSpPr>
            <a:spLocks noGrp="1"/>
          </p:cNvSpPr>
          <p:nvPr>
            <p:ph type="body" sz="quarter" idx="15" hasCustomPrompt="1"/>
          </p:nvPr>
        </p:nvSpPr>
        <p:spPr>
          <a:xfrm>
            <a:off x="8235339"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
        <p:nvSpPr>
          <p:cNvPr id="20" name="Text Placeholder 10">
            <a:extLst>
              <a:ext uri="{FF2B5EF4-FFF2-40B4-BE49-F238E27FC236}">
                <a16:creationId xmlns:a16="http://schemas.microsoft.com/office/drawing/2014/main" id="{38D5FDF4-708D-BE46-89D7-E25A4AC9E860}"/>
              </a:ext>
            </a:extLst>
          </p:cNvPr>
          <p:cNvSpPr>
            <a:spLocks noGrp="1"/>
          </p:cNvSpPr>
          <p:nvPr>
            <p:ph type="body" sz="quarter" idx="16" hasCustomPrompt="1"/>
          </p:nvPr>
        </p:nvSpPr>
        <p:spPr>
          <a:xfrm>
            <a:off x="10257861" y="4153385"/>
            <a:ext cx="1779625" cy="1609725"/>
          </a:xfrm>
          <a:prstGeom prst="rect">
            <a:avLst/>
          </a:prstGeom>
        </p:spPr>
        <p:txBody>
          <a:bodyPr/>
          <a:lstStyle>
            <a:lvl1pPr marL="0" indent="0" algn="ctr">
              <a:buNone/>
              <a:defRPr sz="1800" b="1" i="0" cap="all" baseline="0">
                <a:solidFill>
                  <a:schemeClr val="bg1"/>
                </a:solidFill>
                <a:latin typeface="Arial Narrow" panose="020B0606020202030204" pitchFamily="34" charset="0"/>
              </a:defRPr>
            </a:lvl1pPr>
          </a:lstStyle>
          <a:p>
            <a:pPr lvl="0"/>
            <a:r>
              <a:rPr lang="en-US" dirty="0"/>
              <a:t>Chapter </a:t>
            </a:r>
          </a:p>
        </p:txBody>
      </p:sp>
    </p:spTree>
    <p:extLst>
      <p:ext uri="{BB962C8B-B14F-4D97-AF65-F5344CB8AC3E}">
        <p14:creationId xmlns:p14="http://schemas.microsoft.com/office/powerpoint/2010/main" val="42941180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hoto Slide Pi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3"/>
          </a:solidFill>
        </p:spPr>
        <p:txBody>
          <a:bodyPr/>
          <a:lstStyle>
            <a:lvl1pPr marL="0" indent="0">
              <a:buNone/>
              <a:defRPr>
                <a:solidFill>
                  <a:schemeClr val="accent3"/>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679269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B46EEF56-242D-4244-B1A5-94B892795E2B}" type="datetime3">
              <a:rPr lang="en-US" smtClean="0"/>
              <a:t>6 October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rgbClr val="049DC4"/>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rgbClr val="079CC5"/>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8" y="347663"/>
            <a:ext cx="7470914"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AFD3B795-1F91-E045-91A7-ABD6E806B541}"/>
              </a:ext>
            </a:extLst>
          </p:cNvPr>
          <p:cNvPicPr>
            <a:picLocks noChangeAspect="1"/>
          </p:cNvPicPr>
          <p:nvPr userDrawn="1"/>
        </p:nvPicPr>
        <p:blipFill>
          <a:blip r:embed="rId2"/>
          <a:stretch>
            <a:fillRect/>
          </a:stretch>
        </p:blipFill>
        <p:spPr>
          <a:xfrm rot="19729498">
            <a:off x="8433352" y="-2286867"/>
            <a:ext cx="4191000" cy="6502400"/>
          </a:xfrm>
          <a:prstGeom prst="rect">
            <a:avLst/>
          </a:prstGeom>
        </p:spPr>
      </p:pic>
    </p:spTree>
    <p:extLst>
      <p:ext uri="{BB962C8B-B14F-4D97-AF65-F5344CB8AC3E}">
        <p14:creationId xmlns:p14="http://schemas.microsoft.com/office/powerpoint/2010/main" val="3735796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hoto Slide Blu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rgbClr val="469BC0"/>
          </a:solidFill>
        </p:spPr>
        <p:txBody>
          <a:bodyPr/>
          <a:lstStyle>
            <a:lvl1pPr marL="0" indent="0">
              <a:buNone/>
              <a:defRPr baseline="0">
                <a:solidFill>
                  <a:srgbClr val="469BC0"/>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7861099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hoto Slide Gree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6"/>
          </a:solidFill>
        </p:spPr>
        <p:txBody>
          <a:bodyPr/>
          <a:lstStyle>
            <a:lvl1pPr marL="0" indent="0">
              <a:buNone/>
              <a:defRPr baseline="0">
                <a:solidFill>
                  <a:schemeClr val="accent6"/>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34459496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hoto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3F23-5EA4-4041-99C8-3ECD4DD1F8D7}"/>
              </a:ext>
            </a:extLst>
          </p:cNvPr>
          <p:cNvSpPr>
            <a:spLocks noGrp="1"/>
          </p:cNvSpPr>
          <p:nvPr>
            <p:ph type="title"/>
          </p:nvPr>
        </p:nvSpPr>
        <p:spPr>
          <a:xfrm>
            <a:off x="3906077" y="365125"/>
            <a:ext cx="7901609" cy="1325563"/>
          </a:xfrm>
          <a:prstGeom prst="rect">
            <a:avLst/>
          </a:prstGeom>
        </p:spPr>
        <p:txBody>
          <a:bodyPr/>
          <a:lstStyle>
            <a:lvl1pPr algn="l">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EAFB694-4AA3-E942-83A3-36D1E517058E}"/>
              </a:ext>
            </a:extLst>
          </p:cNvPr>
          <p:cNvSpPr>
            <a:spLocks noGrp="1"/>
          </p:cNvSpPr>
          <p:nvPr>
            <p:ph idx="1"/>
          </p:nvPr>
        </p:nvSpPr>
        <p:spPr>
          <a:xfrm>
            <a:off x="3906076" y="1825625"/>
            <a:ext cx="7901609" cy="3998705"/>
          </a:xfrm>
          <a:prstGeom prst="rect">
            <a:avLst/>
          </a:prstGeo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1C98B343-CAD8-014A-B0EF-EC1881EC84DE}"/>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9" name="Picture Placeholder 8">
            <a:extLst>
              <a:ext uri="{FF2B5EF4-FFF2-40B4-BE49-F238E27FC236}">
                <a16:creationId xmlns:a16="http://schemas.microsoft.com/office/drawing/2014/main" id="{0F5F4286-FA17-2C44-826D-6C9B300F23C6}"/>
              </a:ext>
            </a:extLst>
          </p:cNvPr>
          <p:cNvSpPr>
            <a:spLocks noGrp="1"/>
          </p:cNvSpPr>
          <p:nvPr>
            <p:ph type="pic" sz="quarter" idx="11"/>
          </p:nvPr>
        </p:nvSpPr>
        <p:spPr>
          <a:xfrm>
            <a:off x="0" y="0"/>
            <a:ext cx="3746500" cy="6858000"/>
          </a:xfrm>
          <a:prstGeom prst="rect">
            <a:avLst/>
          </a:prstGeom>
        </p:spPr>
        <p:txBody>
          <a:bodyPr/>
          <a:lstStyle/>
          <a:p>
            <a:endParaRPr lang="en-US"/>
          </a:p>
        </p:txBody>
      </p:sp>
    </p:spTree>
    <p:extLst>
      <p:ext uri="{BB962C8B-B14F-4D97-AF65-F5344CB8AC3E}">
        <p14:creationId xmlns:p14="http://schemas.microsoft.com/office/powerpoint/2010/main" val="18271917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2781735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80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5266255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no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3970061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DD9DF8-7021-F24D-9D64-422EE6E8E0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CA6620-024F-F148-AF77-E48DFCE4A3A6}"/>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4983429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5255408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80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4026864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bg1"/>
          </a:solidFill>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bg1"/>
          </a:solidFill>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32041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1E75471C-02C9-9145-8C0F-DCA7171A280A}"/>
              </a:ext>
            </a:extLst>
          </p:cNvPr>
          <p:cNvSpPr>
            <a:spLocks noGrp="1"/>
          </p:cNvSpPr>
          <p:nvPr>
            <p:ph type="dt" sz="half" idx="10"/>
          </p:nvPr>
        </p:nvSpPr>
        <p:spPr>
          <a:xfrm>
            <a:off x="291547" y="6356350"/>
            <a:ext cx="3361196" cy="365125"/>
          </a:xfrm>
        </p:spPr>
        <p:txBody>
          <a:bodyPr/>
          <a:lstStyle>
            <a:lvl1pPr>
              <a:defRPr cap="all" baseline="0">
                <a:latin typeface="Arial" panose="020B0604020202020204" pitchFamily="34" charset="0"/>
              </a:defRPr>
            </a:lvl1pPr>
          </a:lstStyle>
          <a:p>
            <a:fld id="{448D0C12-8DE7-6F48-AD95-D9425B479BDD}" type="datetime3">
              <a:rPr lang="en-US" smtClean="0"/>
              <a:t>6 October 2022</a:t>
            </a:fld>
            <a:endParaRPr lang="en-US" dirty="0"/>
          </a:p>
        </p:txBody>
      </p:sp>
      <p:sp>
        <p:nvSpPr>
          <p:cNvPr id="9" name="Footer Placeholder 8">
            <a:extLst>
              <a:ext uri="{FF2B5EF4-FFF2-40B4-BE49-F238E27FC236}">
                <a16:creationId xmlns:a16="http://schemas.microsoft.com/office/drawing/2014/main" id="{CB692917-398F-D34C-A817-2150667F5369}"/>
              </a:ext>
            </a:extLst>
          </p:cNvPr>
          <p:cNvSpPr>
            <a:spLocks noGrp="1"/>
          </p:cNvSpPr>
          <p:nvPr>
            <p:ph type="ftr" sz="quarter" idx="11"/>
          </p:nvPr>
        </p:nvSpPr>
        <p:spPr>
          <a:xfrm>
            <a:off x="3877961" y="6356350"/>
            <a:ext cx="7207551" cy="365125"/>
          </a:xfrm>
        </p:spPr>
        <p:txBody>
          <a:bodyPr/>
          <a:lstStyle>
            <a:lvl1pPr algn="l">
              <a:defRPr cap="all" baseline="0">
                <a:latin typeface="Arial" panose="020B0604020202020204" pitchFamily="34" charset="0"/>
              </a:defRPr>
            </a:lvl1pPr>
          </a:lstStyle>
          <a:p>
            <a:endParaRPr lang="en-US" dirty="0"/>
          </a:p>
        </p:txBody>
      </p:sp>
      <p:sp>
        <p:nvSpPr>
          <p:cNvPr id="10" name="Slide Number Placeholder 9">
            <a:extLst>
              <a:ext uri="{FF2B5EF4-FFF2-40B4-BE49-F238E27FC236}">
                <a16:creationId xmlns:a16="http://schemas.microsoft.com/office/drawing/2014/main" id="{DEBF3654-DD81-DB45-9602-B09B3CF80270}"/>
              </a:ext>
            </a:extLst>
          </p:cNvPr>
          <p:cNvSpPr>
            <a:spLocks noGrp="1"/>
          </p:cNvSpPr>
          <p:nvPr>
            <p:ph type="sldNum" sz="quarter" idx="12"/>
          </p:nvPr>
        </p:nvSpPr>
        <p:spPr>
          <a:xfrm>
            <a:off x="11310730" y="6356350"/>
            <a:ext cx="609600" cy="365125"/>
          </a:xfrm>
        </p:spPr>
        <p:txBody>
          <a:bodyPr/>
          <a:lstStyle>
            <a:lvl1pPr>
              <a:defRPr cap="all" baseline="0">
                <a:latin typeface="Arial" panose="020B0604020202020204" pitchFamily="34" charset="0"/>
              </a:defRPr>
            </a:lvl1pPr>
          </a:lstStyle>
          <a:p>
            <a:fld id="{59D79D20-9926-6947-91A9-E826DAB4C488}" type="slidenum">
              <a:rPr lang="en-US" smtClean="0"/>
              <a:pPr/>
              <a:t>‹#›</a:t>
            </a:fld>
            <a:endParaRPr lang="en-US" dirty="0"/>
          </a:p>
        </p:txBody>
      </p:sp>
      <p:sp>
        <p:nvSpPr>
          <p:cNvPr id="11" name="Title 10">
            <a:extLst>
              <a:ext uri="{FF2B5EF4-FFF2-40B4-BE49-F238E27FC236}">
                <a16:creationId xmlns:a16="http://schemas.microsoft.com/office/drawing/2014/main" id="{DA016B96-8B58-2D47-BB97-1861188CC4A9}"/>
              </a:ext>
            </a:extLst>
          </p:cNvPr>
          <p:cNvSpPr>
            <a:spLocks noGrp="1"/>
          </p:cNvSpPr>
          <p:nvPr>
            <p:ph type="title"/>
          </p:nvPr>
        </p:nvSpPr>
        <p:spPr>
          <a:xfrm>
            <a:off x="3877962" y="3956824"/>
            <a:ext cx="8042368" cy="656274"/>
          </a:xfrm>
          <a:prstGeom prst="rect">
            <a:avLst/>
          </a:prstGeom>
          <a:noFill/>
        </p:spPr>
        <p:txBody>
          <a:bodyPr/>
          <a:lstStyle>
            <a:lvl1pPr>
              <a:defRPr sz="3200" baseline="0">
                <a:solidFill>
                  <a:schemeClr val="accent6"/>
                </a:solidFill>
              </a:defRPr>
            </a:lvl1pPr>
          </a:lstStyle>
          <a:p>
            <a:r>
              <a:rPr lang="en-US" dirty="0"/>
              <a:t>Click to edit Master title style</a:t>
            </a:r>
          </a:p>
        </p:txBody>
      </p:sp>
      <p:sp>
        <p:nvSpPr>
          <p:cNvPr id="13" name="Text Placeholder 12">
            <a:extLst>
              <a:ext uri="{FF2B5EF4-FFF2-40B4-BE49-F238E27FC236}">
                <a16:creationId xmlns:a16="http://schemas.microsoft.com/office/drawing/2014/main" id="{6F27629C-F8CE-394C-AB77-2C70E78772B0}"/>
              </a:ext>
            </a:extLst>
          </p:cNvPr>
          <p:cNvSpPr>
            <a:spLocks noGrp="1"/>
          </p:cNvSpPr>
          <p:nvPr>
            <p:ph type="body" sz="quarter" idx="13" hasCustomPrompt="1"/>
          </p:nvPr>
        </p:nvSpPr>
        <p:spPr>
          <a:xfrm>
            <a:off x="3878262" y="4613098"/>
            <a:ext cx="8042067" cy="578732"/>
          </a:xfrm>
          <a:prstGeom prst="rect">
            <a:avLst/>
          </a:prstGeom>
        </p:spPr>
        <p:txBody>
          <a:bodyPr/>
          <a:lstStyle>
            <a:lvl1pPr marL="0" indent="0">
              <a:buNone/>
              <a:defRPr sz="1800" cap="all" baseline="0">
                <a:solidFill>
                  <a:schemeClr val="accent6"/>
                </a:solidFill>
                <a:latin typeface="Arial Narrow" panose="020B0606020202030204" pitchFamily="34" charset="0"/>
              </a:defRPr>
            </a:lvl1pPr>
          </a:lstStyle>
          <a:p>
            <a:pPr lvl="0"/>
            <a:r>
              <a:rPr lang="en-US" dirty="0"/>
              <a:t>Click to edit master subtitle style</a:t>
            </a:r>
          </a:p>
        </p:txBody>
      </p:sp>
      <p:sp>
        <p:nvSpPr>
          <p:cNvPr id="15" name="Text Placeholder 14">
            <a:extLst>
              <a:ext uri="{FF2B5EF4-FFF2-40B4-BE49-F238E27FC236}">
                <a16:creationId xmlns:a16="http://schemas.microsoft.com/office/drawing/2014/main" id="{65FCFFA0-98B2-F746-83EA-8DBDA6B7A7C9}"/>
              </a:ext>
            </a:extLst>
          </p:cNvPr>
          <p:cNvSpPr>
            <a:spLocks noGrp="1"/>
          </p:cNvSpPr>
          <p:nvPr>
            <p:ph type="body" sz="quarter" idx="14" hasCustomPrompt="1"/>
          </p:nvPr>
        </p:nvSpPr>
        <p:spPr>
          <a:xfrm>
            <a:off x="291547" y="347663"/>
            <a:ext cx="7500731" cy="477837"/>
          </a:xfrm>
          <a:prstGeom prst="rect">
            <a:avLst/>
          </a:prstGeom>
        </p:spPr>
        <p:txBody>
          <a:bodyPr/>
          <a:lstStyle>
            <a:lvl1pPr marL="0" indent="0">
              <a:buNone/>
              <a:defRPr sz="1400" b="1" i="0" cap="all" baseline="0">
                <a:solidFill>
                  <a:schemeClr val="bg1"/>
                </a:solidFill>
                <a:latin typeface="Arial Narrow" panose="020B0606020202030204" pitchFamily="34" charset="0"/>
              </a:defRPr>
            </a:lvl1pPr>
          </a:lstStyle>
          <a:p>
            <a:pPr lvl="0"/>
            <a:r>
              <a:rPr lang="en-US" dirty="0"/>
              <a:t>Faculty / department name</a:t>
            </a:r>
          </a:p>
        </p:txBody>
      </p:sp>
      <p:pic>
        <p:nvPicPr>
          <p:cNvPr id="3" name="Picture 2">
            <a:extLst>
              <a:ext uri="{FF2B5EF4-FFF2-40B4-BE49-F238E27FC236}">
                <a16:creationId xmlns:a16="http://schemas.microsoft.com/office/drawing/2014/main" id="{7BBE68D8-70A6-7246-8BE1-4483AA758C93}"/>
              </a:ext>
            </a:extLst>
          </p:cNvPr>
          <p:cNvPicPr>
            <a:picLocks noChangeAspect="1"/>
          </p:cNvPicPr>
          <p:nvPr userDrawn="1"/>
        </p:nvPicPr>
        <p:blipFill>
          <a:blip r:embed="rId2"/>
          <a:stretch>
            <a:fillRect/>
          </a:stretch>
        </p:blipFill>
        <p:spPr>
          <a:xfrm rot="20358674">
            <a:off x="7869330" y="-3081337"/>
            <a:ext cx="5006078" cy="6857999"/>
          </a:xfrm>
          <a:prstGeom prst="rect">
            <a:avLst/>
          </a:prstGeom>
        </p:spPr>
      </p:pic>
    </p:spTree>
    <p:extLst>
      <p:ext uri="{BB962C8B-B14F-4D97-AF65-F5344CB8AC3E}">
        <p14:creationId xmlns:p14="http://schemas.microsoft.com/office/powerpoint/2010/main" val="25882411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10515600" cy="823912"/>
          </a:xfrm>
          <a:prstGeom prst="rect">
            <a:avLst/>
          </a:prstGeom>
        </p:spPr>
        <p:txBody>
          <a:bodyPr anchor="b"/>
          <a:lstStyle>
            <a:lvl1pPr marL="0" indent="0">
              <a:buNone/>
              <a:defRPr sz="2400" b="1" i="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4"/>
            <a:ext cx="10515600" cy="338297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8567073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and Element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p:txBody>
          <a:bodyPr/>
          <a:lstStyle/>
          <a:p>
            <a:fld id="{6586D83B-F5E2-6149-B7DD-0F6F1BA75908}" type="slidenum">
              <a:rPr lang="en-US" smtClean="0"/>
              <a:pPr/>
              <a:t>‹#›</a:t>
            </a:fld>
            <a:endParaRPr lang="en-US" dirty="0"/>
          </a:p>
        </p:txBody>
      </p:sp>
      <p:pic>
        <p:nvPicPr>
          <p:cNvPr id="8" name="Picture 7">
            <a:extLst>
              <a:ext uri="{FF2B5EF4-FFF2-40B4-BE49-F238E27FC236}">
                <a16:creationId xmlns:a16="http://schemas.microsoft.com/office/drawing/2014/main" id="{29A8D731-8FA9-0E45-B31F-157BED3BC03A}"/>
              </a:ext>
            </a:extLst>
          </p:cNvPr>
          <p:cNvPicPr>
            <a:picLocks noChangeAspect="1"/>
          </p:cNvPicPr>
          <p:nvPr userDrawn="1"/>
        </p:nvPicPr>
        <p:blipFill>
          <a:blip r:embed="rId2"/>
          <a:stretch>
            <a:fillRect/>
          </a:stretch>
        </p:blipFill>
        <p:spPr>
          <a:xfrm>
            <a:off x="-4300882" y="1347304"/>
            <a:ext cx="7594600" cy="6807200"/>
          </a:xfrm>
          <a:prstGeom prst="rect">
            <a:avLst/>
          </a:prstGeom>
        </p:spPr>
      </p:pic>
    </p:spTree>
    <p:extLst>
      <p:ext uri="{BB962C8B-B14F-4D97-AF65-F5344CB8AC3E}">
        <p14:creationId xmlns:p14="http://schemas.microsoft.com/office/powerpoint/2010/main" val="42803444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and Elemen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5" name="Picture 4">
            <a:extLst>
              <a:ext uri="{FF2B5EF4-FFF2-40B4-BE49-F238E27FC236}">
                <a16:creationId xmlns:a16="http://schemas.microsoft.com/office/drawing/2014/main" id="{74B99673-6FF4-7541-A582-49C16510D44E}"/>
              </a:ext>
            </a:extLst>
          </p:cNvPr>
          <p:cNvPicPr>
            <a:picLocks noChangeAspect="1"/>
          </p:cNvPicPr>
          <p:nvPr userDrawn="1"/>
        </p:nvPicPr>
        <p:blipFill>
          <a:blip r:embed="rId2"/>
          <a:stretch>
            <a:fillRect/>
          </a:stretch>
        </p:blipFill>
        <p:spPr>
          <a:xfrm rot="12943939">
            <a:off x="-2927110" y="816278"/>
            <a:ext cx="5006078" cy="6858000"/>
          </a:xfrm>
          <a:prstGeom prst="rect">
            <a:avLst/>
          </a:prstGeom>
        </p:spPr>
      </p:pic>
    </p:spTree>
    <p:extLst>
      <p:ext uri="{BB962C8B-B14F-4D97-AF65-F5344CB8AC3E}">
        <p14:creationId xmlns:p14="http://schemas.microsoft.com/office/powerpoint/2010/main" val="38559731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and Elemen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65594676-B8AB-AB45-A75E-D070975EC504}"/>
              </a:ext>
            </a:extLst>
          </p:cNvPr>
          <p:cNvPicPr>
            <a:picLocks noChangeAspect="1"/>
          </p:cNvPicPr>
          <p:nvPr userDrawn="1"/>
        </p:nvPicPr>
        <p:blipFill>
          <a:blip r:embed="rId2"/>
          <a:stretch>
            <a:fillRect/>
          </a:stretch>
        </p:blipFill>
        <p:spPr>
          <a:xfrm rot="20642428">
            <a:off x="-1883465" y="1131956"/>
            <a:ext cx="4191000" cy="6502400"/>
          </a:xfrm>
          <a:prstGeom prst="rect">
            <a:avLst/>
          </a:prstGeom>
        </p:spPr>
      </p:pic>
    </p:spTree>
    <p:extLst>
      <p:ext uri="{BB962C8B-B14F-4D97-AF65-F5344CB8AC3E}">
        <p14:creationId xmlns:p14="http://schemas.microsoft.com/office/powerpoint/2010/main" val="389380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i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1896987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Gree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80710711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6188854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hoto Slide Pi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3"/>
          </a:solidFill>
        </p:spPr>
        <p:txBody>
          <a:bodyPr/>
          <a:lstStyle>
            <a:lvl1pPr marL="0" indent="0">
              <a:buNone/>
              <a:defRPr>
                <a:solidFill>
                  <a:schemeClr val="accent3"/>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92928447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Slide Blu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rgbClr val="469BC0"/>
          </a:solidFill>
        </p:spPr>
        <p:txBody>
          <a:bodyPr/>
          <a:lstStyle>
            <a:lvl1pPr marL="0" indent="0">
              <a:buNone/>
              <a:defRPr baseline="0">
                <a:solidFill>
                  <a:srgbClr val="469BC0"/>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1899356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hoto Slide Green">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5221B83-6E39-8343-9F8C-A5E351B84E25}"/>
              </a:ext>
            </a:extLst>
          </p:cNvPr>
          <p:cNvSpPr>
            <a:spLocks noGrp="1"/>
          </p:cNvSpPr>
          <p:nvPr>
            <p:ph type="pic" sz="quarter" idx="11"/>
          </p:nvPr>
        </p:nvSpPr>
        <p:spPr>
          <a:xfrm>
            <a:off x="0" y="0"/>
            <a:ext cx="12192000" cy="5883349"/>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DC48E26-58D4-2243-9FB9-B912F6F04BCF}"/>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3" name="Picture Placeholder 12">
            <a:extLst>
              <a:ext uri="{FF2B5EF4-FFF2-40B4-BE49-F238E27FC236}">
                <a16:creationId xmlns:a16="http://schemas.microsoft.com/office/drawing/2014/main" id="{E282617E-4F15-A74B-A62E-57E0C8256C31}"/>
              </a:ext>
            </a:extLst>
          </p:cNvPr>
          <p:cNvSpPr>
            <a:spLocks noGrp="1"/>
          </p:cNvSpPr>
          <p:nvPr>
            <p:ph type="pic" sz="quarter" idx="12" hasCustomPrompt="1"/>
          </p:nvPr>
        </p:nvSpPr>
        <p:spPr>
          <a:xfrm>
            <a:off x="715963" y="2882349"/>
            <a:ext cx="3001272" cy="4045502"/>
          </a:xfrm>
          <a:prstGeom prst="rect">
            <a:avLst/>
          </a:prstGeom>
          <a:solidFill>
            <a:schemeClr val="accent6"/>
          </a:solidFill>
        </p:spPr>
        <p:txBody>
          <a:bodyPr/>
          <a:lstStyle>
            <a:lvl1pPr marL="0" indent="0">
              <a:buNone/>
              <a:defRPr baseline="0">
                <a:solidFill>
                  <a:schemeClr val="accent6"/>
                </a:solidFill>
              </a:defRPr>
            </a:lvl1pPr>
          </a:lstStyle>
          <a:p>
            <a:r>
              <a:rPr lang="en-US" dirty="0"/>
              <a:t>Background fill</a:t>
            </a:r>
          </a:p>
        </p:txBody>
      </p:sp>
      <p:sp>
        <p:nvSpPr>
          <p:cNvPr id="2" name="Title 1">
            <a:extLst>
              <a:ext uri="{FF2B5EF4-FFF2-40B4-BE49-F238E27FC236}">
                <a16:creationId xmlns:a16="http://schemas.microsoft.com/office/drawing/2014/main" id="{A9A60A0F-7149-4B4A-85C8-4A16E2EEB395}"/>
              </a:ext>
            </a:extLst>
          </p:cNvPr>
          <p:cNvSpPr>
            <a:spLocks noGrp="1"/>
          </p:cNvSpPr>
          <p:nvPr>
            <p:ph type="ctrTitle" hasCustomPrompt="1"/>
          </p:nvPr>
        </p:nvSpPr>
        <p:spPr>
          <a:xfrm>
            <a:off x="828751" y="3039993"/>
            <a:ext cx="2749336" cy="1054929"/>
          </a:xfrm>
          <a:prstGeom prst="rect">
            <a:avLst/>
          </a:prstGeom>
        </p:spPr>
        <p:txBody>
          <a:bodyPr anchor="t"/>
          <a:lstStyle>
            <a:lvl1pPr algn="l">
              <a:defRPr sz="3200" b="1" i="0" cap="all" baseline="0">
                <a:solidFill>
                  <a:schemeClr val="bg1"/>
                </a:solidFill>
                <a:latin typeface="Arial Narrow" panose="020B0606020202030204" pitchFamily="34" charset="0"/>
              </a:defRPr>
            </a:lvl1pPr>
          </a:lstStyle>
          <a:p>
            <a:r>
              <a:rPr lang="en-US" dirty="0"/>
              <a:t>Click to edit title style</a:t>
            </a:r>
          </a:p>
        </p:txBody>
      </p:sp>
      <p:sp>
        <p:nvSpPr>
          <p:cNvPr id="3" name="Subtitle 2">
            <a:extLst>
              <a:ext uri="{FF2B5EF4-FFF2-40B4-BE49-F238E27FC236}">
                <a16:creationId xmlns:a16="http://schemas.microsoft.com/office/drawing/2014/main" id="{D6F90788-FEE6-6646-8A23-1FF755FE7183}"/>
              </a:ext>
            </a:extLst>
          </p:cNvPr>
          <p:cNvSpPr>
            <a:spLocks noGrp="1"/>
          </p:cNvSpPr>
          <p:nvPr>
            <p:ph type="subTitle" idx="1" hasCustomPrompt="1"/>
          </p:nvPr>
        </p:nvSpPr>
        <p:spPr>
          <a:xfrm>
            <a:off x="828751" y="4217359"/>
            <a:ext cx="2749336" cy="2369108"/>
          </a:xfrm>
          <a:prstGeom prst="rect">
            <a:avLst/>
          </a:prstGeom>
        </p:spPr>
        <p:txBody>
          <a:bodyPr/>
          <a:lstStyle>
            <a:lvl1pPr marL="0" indent="0" algn="l">
              <a:buNone/>
              <a:defRPr sz="16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body text</a:t>
            </a:r>
          </a:p>
        </p:txBody>
      </p:sp>
    </p:spTree>
    <p:extLst>
      <p:ext uri="{BB962C8B-B14F-4D97-AF65-F5344CB8AC3E}">
        <p14:creationId xmlns:p14="http://schemas.microsoft.com/office/powerpoint/2010/main" val="26886987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slide Pink">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3"/>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93D4B685-9FED-F545-8AA3-7D67B884E2CE}"/>
              </a:ext>
            </a:extLst>
          </p:cNvPr>
          <p:cNvPicPr>
            <a:picLocks noChangeAspect="1"/>
          </p:cNvPicPr>
          <p:nvPr userDrawn="1"/>
        </p:nvPicPr>
        <p:blipFill>
          <a:blip r:embed="rId2"/>
          <a:stretch>
            <a:fillRect/>
          </a:stretch>
        </p:blipFill>
        <p:spPr>
          <a:xfrm>
            <a:off x="5588552" y="-2280479"/>
            <a:ext cx="7594600" cy="6807200"/>
          </a:xfrm>
          <a:prstGeom prst="rect">
            <a:avLst/>
          </a:prstGeom>
        </p:spPr>
      </p:pic>
      <p:sp>
        <p:nvSpPr>
          <p:cNvPr id="9" name="Slide Number Placeholder 8">
            <a:extLst>
              <a:ext uri="{FF2B5EF4-FFF2-40B4-BE49-F238E27FC236}">
                <a16:creationId xmlns:a16="http://schemas.microsoft.com/office/drawing/2014/main" id="{58383A45-364B-3D4B-BC6E-D71715104C59}"/>
              </a:ext>
            </a:extLst>
          </p:cNvPr>
          <p:cNvSpPr>
            <a:spLocks noGrp="1"/>
          </p:cNvSpPr>
          <p:nvPr>
            <p:ph type="sldNum" sz="quarter" idx="10"/>
          </p:nvPr>
        </p:nvSpPr>
        <p:spPr>
          <a:ln>
            <a:solidFill>
              <a:schemeClr val="accent3"/>
            </a:solidFill>
          </a:ln>
        </p:spPr>
        <p:txBody>
          <a:bodyPr/>
          <a:lstStyle/>
          <a:p>
            <a:fld id="{6586D83B-F5E2-6149-B7DD-0F6F1BA75908}" type="slidenum">
              <a:rPr lang="en-US" smtClean="0"/>
              <a:pPr/>
              <a:t>‹#›</a:t>
            </a:fld>
            <a:endParaRPr lang="en-US" dirty="0"/>
          </a:p>
        </p:txBody>
      </p:sp>
      <p:sp>
        <p:nvSpPr>
          <p:cNvPr id="11" name="Title 10">
            <a:extLst>
              <a:ext uri="{FF2B5EF4-FFF2-40B4-BE49-F238E27FC236}">
                <a16:creationId xmlns:a16="http://schemas.microsoft.com/office/drawing/2014/main" id="{C6C62FF2-DD95-0046-8653-02DA4FCE9C32}"/>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3673151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hoto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F3F23-5EA4-4041-99C8-3ECD4DD1F8D7}"/>
              </a:ext>
            </a:extLst>
          </p:cNvPr>
          <p:cNvSpPr>
            <a:spLocks noGrp="1"/>
          </p:cNvSpPr>
          <p:nvPr>
            <p:ph type="title"/>
          </p:nvPr>
        </p:nvSpPr>
        <p:spPr>
          <a:xfrm>
            <a:off x="3906077" y="365125"/>
            <a:ext cx="7901609" cy="1325563"/>
          </a:xfrm>
          <a:prstGeom prst="rect">
            <a:avLst/>
          </a:prstGeom>
        </p:spPr>
        <p:txBody>
          <a:bodyPr/>
          <a:lstStyle>
            <a:lvl1pPr algn="l">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0EAFB694-4AA3-E942-83A3-36D1E517058E}"/>
              </a:ext>
            </a:extLst>
          </p:cNvPr>
          <p:cNvSpPr>
            <a:spLocks noGrp="1"/>
          </p:cNvSpPr>
          <p:nvPr>
            <p:ph idx="1"/>
          </p:nvPr>
        </p:nvSpPr>
        <p:spPr>
          <a:xfrm>
            <a:off x="3906076" y="1825625"/>
            <a:ext cx="7901609" cy="3998705"/>
          </a:xfrm>
          <a:prstGeom prst="rect">
            <a:avLst/>
          </a:prstGeom>
        </p:spPr>
        <p:txBody>
          <a:bodyPr/>
          <a:lstStyle>
            <a:lvl1pPr>
              <a:defRPr baseline="0">
                <a:solidFill>
                  <a:schemeClr val="bg1"/>
                </a:solidFill>
                <a:latin typeface="Arial" panose="020B0604020202020204" pitchFamily="34" charset="0"/>
              </a:defRPr>
            </a:lvl1pPr>
            <a:lvl2pPr>
              <a:defRPr baseline="0">
                <a:solidFill>
                  <a:schemeClr val="bg1"/>
                </a:solidFill>
                <a:latin typeface="Arial" panose="020B0604020202020204" pitchFamily="34" charset="0"/>
              </a:defRPr>
            </a:lvl2pPr>
            <a:lvl3pPr>
              <a:defRPr baseline="0">
                <a:solidFill>
                  <a:schemeClr val="bg1"/>
                </a:solidFill>
                <a:latin typeface="Arial" panose="020B0604020202020204" pitchFamily="34" charset="0"/>
              </a:defRPr>
            </a:lvl3pPr>
            <a:lvl4pPr>
              <a:defRPr baseline="0">
                <a:solidFill>
                  <a:schemeClr val="bg1"/>
                </a:solidFill>
                <a:latin typeface="Arial" panose="020B0604020202020204" pitchFamily="34" charset="0"/>
              </a:defRPr>
            </a:lvl4pPr>
            <a:lvl5pPr>
              <a:defRPr baseline="0">
                <a:solidFill>
                  <a:schemeClr val="bg1"/>
                </a:solidFill>
                <a:latin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1C98B343-CAD8-014A-B0EF-EC1881EC84DE}"/>
              </a:ext>
            </a:extLst>
          </p:cNvPr>
          <p:cNvSpPr>
            <a:spLocks noGrp="1"/>
          </p:cNvSpPr>
          <p:nvPr>
            <p:ph type="sldNum" sz="quarter" idx="10"/>
          </p:nvPr>
        </p:nvSpPr>
        <p:spPr/>
        <p:txBody>
          <a:bodyPr/>
          <a:lstStyle/>
          <a:p>
            <a:fld id="{6586D83B-F5E2-6149-B7DD-0F6F1BA75908}" type="slidenum">
              <a:rPr lang="en-US" smtClean="0"/>
              <a:pPr/>
              <a:t>‹#›</a:t>
            </a:fld>
            <a:endParaRPr lang="en-US" dirty="0"/>
          </a:p>
        </p:txBody>
      </p:sp>
      <p:sp>
        <p:nvSpPr>
          <p:cNvPr id="9" name="Picture Placeholder 8">
            <a:extLst>
              <a:ext uri="{FF2B5EF4-FFF2-40B4-BE49-F238E27FC236}">
                <a16:creationId xmlns:a16="http://schemas.microsoft.com/office/drawing/2014/main" id="{0F5F4286-FA17-2C44-826D-6C9B300F23C6}"/>
              </a:ext>
            </a:extLst>
          </p:cNvPr>
          <p:cNvSpPr>
            <a:spLocks noGrp="1"/>
          </p:cNvSpPr>
          <p:nvPr>
            <p:ph type="pic" sz="quarter" idx="11"/>
          </p:nvPr>
        </p:nvSpPr>
        <p:spPr>
          <a:xfrm>
            <a:off x="0" y="0"/>
            <a:ext cx="3746500" cy="6858000"/>
          </a:xfrm>
          <a:prstGeom prst="rect">
            <a:avLst/>
          </a:prstGeom>
        </p:spPr>
        <p:txBody>
          <a:bodyPr/>
          <a:lstStyle/>
          <a:p>
            <a:endParaRPr lang="en-US"/>
          </a:p>
        </p:txBody>
      </p:sp>
    </p:spTree>
    <p:extLst>
      <p:ext uri="{BB962C8B-B14F-4D97-AF65-F5344CB8AC3E}">
        <p14:creationId xmlns:p14="http://schemas.microsoft.com/office/powerpoint/2010/main" val="103951553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54930032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7999"/>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82762107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453D227-31C2-2142-8A6B-8F5EE0A4EB13}"/>
              </a:ext>
            </a:extLst>
          </p:cNvPr>
          <p:cNvSpPr>
            <a:spLocks noGrp="1"/>
          </p:cNvSpPr>
          <p:nvPr>
            <p:ph sz="half" idx="2"/>
          </p:nvPr>
        </p:nvSpPr>
        <p:spPr>
          <a:xfrm>
            <a:off x="6599583" y="1825625"/>
            <a:ext cx="5181600" cy="4351338"/>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38447210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5157787" cy="368458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6DD9DF8-7021-F24D-9D64-422EE6E8E03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5CA6620-024F-F148-AF77-E48DFCE4A3A6}"/>
              </a:ext>
            </a:extLst>
          </p:cNvPr>
          <p:cNvSpPr>
            <a:spLocks noGrp="1"/>
          </p:cNvSpPr>
          <p:nvPr>
            <p:ph sz="quarter" idx="4"/>
          </p:nvPr>
        </p:nvSpPr>
        <p:spPr>
          <a:xfrm>
            <a:off x="6172200" y="2505075"/>
            <a:ext cx="5183188" cy="3684588"/>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65754985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Element and content Pi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D2D2FD-0608-E14D-B364-7F67C30E7881}"/>
              </a:ext>
            </a:extLst>
          </p:cNvPr>
          <p:cNvPicPr>
            <a:picLocks noChangeAspect="1"/>
          </p:cNvPicPr>
          <p:nvPr userDrawn="1"/>
        </p:nvPicPr>
        <p:blipFill>
          <a:blip r:embed="rId2"/>
          <a:stretch>
            <a:fillRect/>
          </a:stretch>
        </p:blipFill>
        <p:spPr>
          <a:xfrm>
            <a:off x="-2684117" y="-220733"/>
            <a:ext cx="7594600" cy="68072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82469116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Element and content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90317-B8CE-0340-B898-AD01F005C84C}"/>
              </a:ext>
            </a:extLst>
          </p:cNvPr>
          <p:cNvPicPr>
            <a:picLocks noChangeAspect="1"/>
          </p:cNvPicPr>
          <p:nvPr userDrawn="1"/>
        </p:nvPicPr>
        <p:blipFill>
          <a:blip r:embed="rId2"/>
          <a:stretch>
            <a:fillRect/>
          </a:stretch>
        </p:blipFill>
        <p:spPr>
          <a:xfrm rot="12022122">
            <a:off x="-3659359" y="407505"/>
            <a:ext cx="5006078" cy="6857999"/>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0730546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Element and content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BEA291-EEC5-0D4D-A057-88B2C7D185EB}"/>
              </a:ext>
            </a:extLst>
          </p:cNvPr>
          <p:cNvPicPr>
            <a:picLocks noChangeAspect="1"/>
          </p:cNvPicPr>
          <p:nvPr userDrawn="1"/>
        </p:nvPicPr>
        <p:blipFill>
          <a:blip r:embed="rId2"/>
          <a:stretch>
            <a:fillRect/>
          </a:stretch>
        </p:blipFill>
        <p:spPr>
          <a:xfrm>
            <a:off x="-1873526" y="-249583"/>
            <a:ext cx="4191000" cy="6502400"/>
          </a:xfrm>
          <a:prstGeom prst="rect">
            <a:avLst/>
          </a:prstGeom>
        </p:spPr>
      </p:pic>
      <p:sp>
        <p:nvSpPr>
          <p:cNvPr id="2" name="Title 1">
            <a:extLst>
              <a:ext uri="{FF2B5EF4-FFF2-40B4-BE49-F238E27FC236}">
                <a16:creationId xmlns:a16="http://schemas.microsoft.com/office/drawing/2014/main" id="{54525F95-2084-1749-8995-0F7ADA47DBC1}"/>
              </a:ext>
            </a:extLst>
          </p:cNvPr>
          <p:cNvSpPr>
            <a:spLocks noGrp="1"/>
          </p:cNvSpPr>
          <p:nvPr>
            <p:ph type="title"/>
          </p:nvPr>
        </p:nvSpPr>
        <p:spPr>
          <a:xfrm>
            <a:off x="1265583" y="365125"/>
            <a:ext cx="10515600" cy="1325563"/>
          </a:xfrm>
          <a:prstGeom prst="rect">
            <a:avLst/>
          </a:prstGeom>
          <a:solidFill>
            <a:schemeClr val="tx1"/>
          </a:solidFill>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56236C3-F128-2047-A24D-4E92155BE396}"/>
              </a:ext>
            </a:extLst>
          </p:cNvPr>
          <p:cNvSpPr>
            <a:spLocks noGrp="1"/>
          </p:cNvSpPr>
          <p:nvPr>
            <p:ph sz="half" idx="1"/>
          </p:nvPr>
        </p:nvSpPr>
        <p:spPr>
          <a:xfrm>
            <a:off x="1265583" y="1825625"/>
            <a:ext cx="10515600" cy="4105156"/>
          </a:xfrm>
          <a:prstGeom prst="rect">
            <a:avLst/>
          </a:prstGeom>
          <a:solidFill>
            <a:schemeClr val="tx1"/>
          </a:solidFill>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C319C0FD-7D63-9F4C-BCA4-72FE8BDD1A0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264629130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A2E9-259B-8441-8BD7-8BFE0D43B500}"/>
              </a:ext>
            </a:extLst>
          </p:cNvPr>
          <p:cNvSpPr>
            <a:spLocks noGrp="1"/>
          </p:cNvSpPr>
          <p:nvPr>
            <p:ph type="title"/>
          </p:nvPr>
        </p:nvSpPr>
        <p:spPr>
          <a:xfrm>
            <a:off x="839788" y="365125"/>
            <a:ext cx="10515600" cy="1325563"/>
          </a:xfrm>
          <a:prstGeom prst="rect">
            <a:avLst/>
          </a:prstGeom>
        </p:spPr>
        <p:txBody>
          <a:bodyPr/>
          <a:lstStyle>
            <a:lvl1pPr>
              <a:defRPr b="1" i="0" cap="all" baseline="0">
                <a:solidFill>
                  <a:schemeClr val="bg1"/>
                </a:solidFill>
              </a:defRPr>
            </a:lvl1pPr>
          </a:lstStyle>
          <a:p>
            <a:r>
              <a:rPr lang="en-US"/>
              <a:t>Click to edit Master title style</a:t>
            </a:r>
          </a:p>
        </p:txBody>
      </p:sp>
      <p:sp>
        <p:nvSpPr>
          <p:cNvPr id="3" name="Text Placeholder 2">
            <a:extLst>
              <a:ext uri="{FF2B5EF4-FFF2-40B4-BE49-F238E27FC236}">
                <a16:creationId xmlns:a16="http://schemas.microsoft.com/office/drawing/2014/main" id="{102B20EC-E2BF-CB40-B5F7-AA23EAD91EE3}"/>
              </a:ext>
            </a:extLst>
          </p:cNvPr>
          <p:cNvSpPr>
            <a:spLocks noGrp="1"/>
          </p:cNvSpPr>
          <p:nvPr>
            <p:ph type="body" idx="1"/>
          </p:nvPr>
        </p:nvSpPr>
        <p:spPr>
          <a:xfrm>
            <a:off x="839788" y="1681163"/>
            <a:ext cx="10515600" cy="823912"/>
          </a:xfrm>
          <a:prstGeom prst="rect">
            <a:avLst/>
          </a:prstGeom>
        </p:spPr>
        <p:txBody>
          <a:bodyPr anchor="b"/>
          <a:lstStyle>
            <a:lvl1pPr marL="0" indent="0">
              <a:buNone/>
              <a:defRPr sz="2400" b="1" i="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a:extLst>
              <a:ext uri="{FF2B5EF4-FFF2-40B4-BE49-F238E27FC236}">
                <a16:creationId xmlns:a16="http://schemas.microsoft.com/office/drawing/2014/main" id="{2F097513-49B4-D146-8F59-D02C23C54402}"/>
              </a:ext>
            </a:extLst>
          </p:cNvPr>
          <p:cNvSpPr>
            <a:spLocks noGrp="1"/>
          </p:cNvSpPr>
          <p:nvPr>
            <p:ph sz="half" idx="2"/>
          </p:nvPr>
        </p:nvSpPr>
        <p:spPr>
          <a:xfrm>
            <a:off x="839788" y="2505075"/>
            <a:ext cx="10515600" cy="3382977"/>
          </a:xfrm>
          <a:prstGeom prst="rect">
            <a:avLst/>
          </a:prstGeom>
        </p:spPr>
        <p:txBody>
          <a:bodyPr/>
          <a:lstStyle>
            <a:lvl1pPr>
              <a:defRPr baseline="0">
                <a:solidFill>
                  <a:schemeClr val="bg1"/>
                </a:solidFill>
              </a:defRPr>
            </a:lvl1pPr>
            <a:lvl2pPr>
              <a:defRPr baseline="0">
                <a:solidFill>
                  <a:schemeClr val="bg1"/>
                </a:solidFill>
              </a:defRPr>
            </a:lvl2pPr>
            <a:lvl3pPr>
              <a:defRPr baseline="0">
                <a:solidFill>
                  <a:schemeClr val="bg1"/>
                </a:solidFill>
              </a:defRPr>
            </a:lvl3pPr>
            <a:lvl4pPr>
              <a:defRPr baseline="0">
                <a:solidFill>
                  <a:schemeClr val="bg1"/>
                </a:solidFill>
              </a:defRPr>
            </a:lvl4pPr>
            <a:lvl5pPr>
              <a:defRPr baseline="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9">
            <a:extLst>
              <a:ext uri="{FF2B5EF4-FFF2-40B4-BE49-F238E27FC236}">
                <a16:creationId xmlns:a16="http://schemas.microsoft.com/office/drawing/2014/main" id="{EF933F20-462D-C047-B603-5E076E5B5309}"/>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1712008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and Element Pi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p:txBody>
          <a:bodyPr/>
          <a:lstStyle/>
          <a:p>
            <a:fld id="{6586D83B-F5E2-6149-B7DD-0F6F1BA75908}" type="slidenum">
              <a:rPr lang="en-US" smtClean="0"/>
              <a:pPr/>
              <a:t>‹#›</a:t>
            </a:fld>
            <a:endParaRPr lang="en-US" dirty="0"/>
          </a:p>
        </p:txBody>
      </p:sp>
      <p:pic>
        <p:nvPicPr>
          <p:cNvPr id="8" name="Picture 7">
            <a:extLst>
              <a:ext uri="{FF2B5EF4-FFF2-40B4-BE49-F238E27FC236}">
                <a16:creationId xmlns:a16="http://schemas.microsoft.com/office/drawing/2014/main" id="{29A8D731-8FA9-0E45-B31F-157BED3BC03A}"/>
              </a:ext>
            </a:extLst>
          </p:cNvPr>
          <p:cNvPicPr>
            <a:picLocks noChangeAspect="1"/>
          </p:cNvPicPr>
          <p:nvPr userDrawn="1"/>
        </p:nvPicPr>
        <p:blipFill>
          <a:blip r:embed="rId2"/>
          <a:stretch>
            <a:fillRect/>
          </a:stretch>
        </p:blipFill>
        <p:spPr>
          <a:xfrm>
            <a:off x="-4300882" y="1347304"/>
            <a:ext cx="7594600" cy="6807200"/>
          </a:xfrm>
          <a:prstGeom prst="rect">
            <a:avLst/>
          </a:prstGeom>
        </p:spPr>
      </p:pic>
    </p:spTree>
    <p:extLst>
      <p:ext uri="{BB962C8B-B14F-4D97-AF65-F5344CB8AC3E}">
        <p14:creationId xmlns:p14="http://schemas.microsoft.com/office/powerpoint/2010/main" val="2307970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slide Blu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rgbClr val="469BC0"/>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BE39757D-25E3-9D4C-89B0-ABC83FC54690}"/>
              </a:ext>
            </a:extLst>
          </p:cNvPr>
          <p:cNvPicPr>
            <a:picLocks noChangeAspect="1"/>
          </p:cNvPicPr>
          <p:nvPr userDrawn="1"/>
        </p:nvPicPr>
        <p:blipFill>
          <a:blip r:embed="rId2"/>
          <a:stretch>
            <a:fillRect/>
          </a:stretch>
        </p:blipFill>
        <p:spPr>
          <a:xfrm rot="20606854">
            <a:off x="6788426" y="-2436193"/>
            <a:ext cx="4191000" cy="6502400"/>
          </a:xfrm>
          <a:prstGeom prst="rect">
            <a:avLst/>
          </a:prstGeom>
        </p:spPr>
      </p:pic>
      <p:sp>
        <p:nvSpPr>
          <p:cNvPr id="9" name="Slide Number Placeholder 8">
            <a:extLst>
              <a:ext uri="{FF2B5EF4-FFF2-40B4-BE49-F238E27FC236}">
                <a16:creationId xmlns:a16="http://schemas.microsoft.com/office/drawing/2014/main" id="{3EDA4DC8-F7CA-7246-896E-7B08EC237929}"/>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sp>
        <p:nvSpPr>
          <p:cNvPr id="10" name="Title 9">
            <a:extLst>
              <a:ext uri="{FF2B5EF4-FFF2-40B4-BE49-F238E27FC236}">
                <a16:creationId xmlns:a16="http://schemas.microsoft.com/office/drawing/2014/main" id="{77800AF2-C568-194D-A980-C7D9323027CD}"/>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271551538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and Elemen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pic>
        <p:nvPicPr>
          <p:cNvPr id="5" name="Picture 4">
            <a:extLst>
              <a:ext uri="{FF2B5EF4-FFF2-40B4-BE49-F238E27FC236}">
                <a16:creationId xmlns:a16="http://schemas.microsoft.com/office/drawing/2014/main" id="{74B99673-6FF4-7541-A582-49C16510D44E}"/>
              </a:ext>
            </a:extLst>
          </p:cNvPr>
          <p:cNvPicPr>
            <a:picLocks noChangeAspect="1"/>
          </p:cNvPicPr>
          <p:nvPr userDrawn="1"/>
        </p:nvPicPr>
        <p:blipFill>
          <a:blip r:embed="rId2"/>
          <a:stretch>
            <a:fillRect/>
          </a:stretch>
        </p:blipFill>
        <p:spPr>
          <a:xfrm rot="12943939">
            <a:off x="-2927110" y="816278"/>
            <a:ext cx="5006078" cy="6857999"/>
          </a:xfrm>
          <a:prstGeom prst="rect">
            <a:avLst/>
          </a:prstGeom>
        </p:spPr>
      </p:pic>
    </p:spTree>
    <p:extLst>
      <p:ext uri="{BB962C8B-B14F-4D97-AF65-F5344CB8AC3E}">
        <p14:creationId xmlns:p14="http://schemas.microsoft.com/office/powerpoint/2010/main" val="141870625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and Elemen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D8E99-BA8A-8C41-BF0E-FD50151A9C7C}"/>
              </a:ext>
            </a:extLst>
          </p:cNvPr>
          <p:cNvSpPr>
            <a:spLocks noGrp="1"/>
          </p:cNvSpPr>
          <p:nvPr>
            <p:ph type="title"/>
          </p:nvPr>
        </p:nvSpPr>
        <p:spPr>
          <a:xfrm>
            <a:off x="838200" y="365125"/>
            <a:ext cx="10515600" cy="1325563"/>
          </a:xfrm>
          <a:prstGeom prst="rect">
            <a:avLst/>
          </a:prstGeom>
        </p:spPr>
        <p:txBody>
          <a:bodyPr/>
          <a:lstStyle>
            <a:lvl1pPr>
              <a:defRPr b="1" i="0" cap="all" baseline="0">
                <a:solidFill>
                  <a:schemeClr val="bg1"/>
                </a:solidFill>
                <a:latin typeface="Arial Narrow" panose="020B0606020202030204" pitchFamily="34" charset="0"/>
              </a:defRPr>
            </a:lvl1pPr>
          </a:lstStyle>
          <a:p>
            <a:r>
              <a:rPr lang="en-US" dirty="0"/>
              <a:t>Click to edit Master title style</a:t>
            </a:r>
          </a:p>
        </p:txBody>
      </p:sp>
      <p:sp>
        <p:nvSpPr>
          <p:cNvPr id="6" name="Slide Number Placeholder 5">
            <a:extLst>
              <a:ext uri="{FF2B5EF4-FFF2-40B4-BE49-F238E27FC236}">
                <a16:creationId xmlns:a16="http://schemas.microsoft.com/office/drawing/2014/main" id="{5D0894B0-2741-4345-B004-0B082D278FB8}"/>
              </a:ext>
            </a:extLst>
          </p:cNvPr>
          <p:cNvSpPr>
            <a:spLocks noGrp="1"/>
          </p:cNvSpPr>
          <p:nvPr>
            <p:ph type="sldNum" sz="quarter" idx="10"/>
          </p:nvPr>
        </p:nvSpPr>
        <p:spPr>
          <a:ln>
            <a:solidFill>
              <a:srgbClr val="469BC0"/>
            </a:solidFill>
          </a:ln>
        </p:spPr>
        <p:txBody>
          <a:body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65594676-B8AB-AB45-A75E-D070975EC504}"/>
              </a:ext>
            </a:extLst>
          </p:cNvPr>
          <p:cNvPicPr>
            <a:picLocks noChangeAspect="1"/>
          </p:cNvPicPr>
          <p:nvPr userDrawn="1"/>
        </p:nvPicPr>
        <p:blipFill>
          <a:blip r:embed="rId2"/>
          <a:stretch>
            <a:fillRect/>
          </a:stretch>
        </p:blipFill>
        <p:spPr>
          <a:xfrm rot="20642428">
            <a:off x="-1883465" y="1131956"/>
            <a:ext cx="4191000" cy="6502400"/>
          </a:xfrm>
          <a:prstGeom prst="rect">
            <a:avLst/>
          </a:prstGeom>
        </p:spPr>
      </p:pic>
    </p:spTree>
    <p:extLst>
      <p:ext uri="{BB962C8B-B14F-4D97-AF65-F5344CB8AC3E}">
        <p14:creationId xmlns:p14="http://schemas.microsoft.com/office/powerpoint/2010/main" val="218688386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i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42391321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Gree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30110056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25A9287-C063-A843-A31C-94B5922D9B2A}"/>
              </a:ext>
            </a:extLst>
          </p:cNvPr>
          <p:cNvSpPr>
            <a:spLocks noGrp="1"/>
          </p:cNvSpPr>
          <p:nvPr>
            <p:ph type="sldNum" sz="quarter" idx="10"/>
          </p:nvPr>
        </p:nvSpPr>
        <p:spPr>
          <a:ln>
            <a:solidFill>
              <a:schemeClr val="accent5"/>
            </a:solidFill>
          </a:ln>
        </p:spPr>
        <p:txBody>
          <a:bodyPr/>
          <a:lstStyle/>
          <a:p>
            <a:fld id="{6586D83B-F5E2-6149-B7DD-0F6F1BA75908}" type="slidenum">
              <a:rPr lang="en-US" smtClean="0"/>
              <a:pPr/>
              <a:t>‹#›</a:t>
            </a:fld>
            <a:endParaRPr lang="en-US" dirty="0"/>
          </a:p>
        </p:txBody>
      </p:sp>
    </p:spTree>
    <p:extLst>
      <p:ext uri="{BB962C8B-B14F-4D97-AF65-F5344CB8AC3E}">
        <p14:creationId xmlns:p14="http://schemas.microsoft.com/office/powerpoint/2010/main" val="1021863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slide Green">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95401" y="3004504"/>
            <a:ext cx="845737" cy="721677"/>
          </a:xfrm>
        </p:spPr>
        <p:txBody>
          <a:bodyPr anchor="t"/>
          <a:lstStyle>
            <a:lvl1pPr marL="0" indent="0" algn="l">
              <a:buNone/>
              <a:defRPr sz="4400" b="1" i="0" cap="all" baseline="0">
                <a:solidFill>
                  <a:schemeClr val="accent6"/>
                </a:solidFill>
                <a:latin typeface="Arial Narrow" panose="020B0604020202020204" pitchFamily="34" charset="0"/>
                <a:cs typeface="Arial Narrow" panose="020B0604020202020204" pitchFamily="34" charset="0"/>
              </a:defRPr>
            </a:lvl1pPr>
            <a:lvl2pPr marL="457128" indent="0" algn="ctr">
              <a:buNone/>
              <a:defRPr sz="2000"/>
            </a:lvl2pPr>
            <a:lvl3pPr marL="914256" indent="0" algn="ctr">
              <a:buNone/>
              <a:defRPr sz="1800"/>
            </a:lvl3pPr>
            <a:lvl4pPr marL="1371383" indent="0" algn="ctr">
              <a:buNone/>
              <a:defRPr sz="1600"/>
            </a:lvl4pPr>
            <a:lvl5pPr marL="1828510" indent="0" algn="ctr">
              <a:buNone/>
              <a:defRPr sz="1600"/>
            </a:lvl5pPr>
            <a:lvl6pPr marL="2285638" indent="0" algn="ctr">
              <a:buNone/>
              <a:defRPr sz="1600"/>
            </a:lvl6pPr>
            <a:lvl7pPr marL="2742766" indent="0" algn="ctr">
              <a:buNone/>
              <a:defRPr sz="1600"/>
            </a:lvl7pPr>
            <a:lvl8pPr marL="3199893" indent="0" algn="ctr">
              <a:buNone/>
              <a:defRPr sz="1600"/>
            </a:lvl8pPr>
            <a:lvl9pPr marL="3657021" indent="0" algn="ctr">
              <a:buNone/>
              <a:defRPr sz="1600"/>
            </a:lvl9pPr>
          </a:lstStyle>
          <a:p>
            <a:r>
              <a:rPr lang="en-US" dirty="0"/>
              <a:t>00.</a:t>
            </a:r>
          </a:p>
        </p:txBody>
      </p:sp>
      <p:pic>
        <p:nvPicPr>
          <p:cNvPr id="8" name="Picture 7">
            <a:extLst>
              <a:ext uri="{FF2B5EF4-FFF2-40B4-BE49-F238E27FC236}">
                <a16:creationId xmlns:a16="http://schemas.microsoft.com/office/drawing/2014/main" id="{4D17A219-89BE-B349-BB47-80A70966D670}"/>
              </a:ext>
            </a:extLst>
          </p:cNvPr>
          <p:cNvPicPr>
            <a:picLocks noChangeAspect="1"/>
          </p:cNvPicPr>
          <p:nvPr userDrawn="1"/>
        </p:nvPicPr>
        <p:blipFill>
          <a:blip r:embed="rId2"/>
          <a:stretch>
            <a:fillRect/>
          </a:stretch>
        </p:blipFill>
        <p:spPr>
          <a:xfrm rot="20445414">
            <a:off x="6621964" y="-2960252"/>
            <a:ext cx="5006078" cy="6857999"/>
          </a:xfrm>
          <a:prstGeom prst="rect">
            <a:avLst/>
          </a:prstGeom>
        </p:spPr>
      </p:pic>
      <p:sp>
        <p:nvSpPr>
          <p:cNvPr id="9" name="Slide Number Placeholder 8">
            <a:extLst>
              <a:ext uri="{FF2B5EF4-FFF2-40B4-BE49-F238E27FC236}">
                <a16:creationId xmlns:a16="http://schemas.microsoft.com/office/drawing/2014/main" id="{86917852-6F1A-6C4B-A499-EDB5C0FF5740}"/>
              </a:ext>
            </a:extLst>
          </p:cNvPr>
          <p:cNvSpPr>
            <a:spLocks noGrp="1"/>
          </p:cNvSpPr>
          <p:nvPr>
            <p:ph type="sldNum" sz="quarter" idx="10"/>
          </p:nvPr>
        </p:nvSpPr>
        <p:spPr>
          <a:ln>
            <a:solidFill>
              <a:schemeClr val="accent6"/>
            </a:solidFill>
          </a:ln>
        </p:spPr>
        <p:txBody>
          <a:bodyPr/>
          <a:lstStyle/>
          <a:p>
            <a:fld id="{6586D83B-F5E2-6149-B7DD-0F6F1BA75908}" type="slidenum">
              <a:rPr lang="en-US" smtClean="0"/>
              <a:pPr/>
              <a:t>‹#›</a:t>
            </a:fld>
            <a:endParaRPr lang="en-US" dirty="0"/>
          </a:p>
        </p:txBody>
      </p:sp>
      <p:sp>
        <p:nvSpPr>
          <p:cNvPr id="10" name="Title 9">
            <a:extLst>
              <a:ext uri="{FF2B5EF4-FFF2-40B4-BE49-F238E27FC236}">
                <a16:creationId xmlns:a16="http://schemas.microsoft.com/office/drawing/2014/main" id="{B9E2BDAD-F003-2C4A-B004-8649B1A3E5EE}"/>
              </a:ext>
            </a:extLst>
          </p:cNvPr>
          <p:cNvSpPr>
            <a:spLocks noGrp="1"/>
          </p:cNvSpPr>
          <p:nvPr>
            <p:ph type="title" hasCustomPrompt="1"/>
          </p:nvPr>
        </p:nvSpPr>
        <p:spPr>
          <a:xfrm>
            <a:off x="1341138" y="3004504"/>
            <a:ext cx="10515600" cy="1325563"/>
          </a:xfrm>
          <a:prstGeom prst="rect">
            <a:avLst/>
          </a:prstGeom>
        </p:spPr>
        <p:txBody>
          <a:bodyPr/>
          <a:lstStyle>
            <a:lvl1pPr>
              <a:defRPr b="1" i="0" cap="all" baseline="0">
                <a:latin typeface="Arial Narrow" panose="020B0606020202030204" pitchFamily="34" charset="0"/>
              </a:defRPr>
            </a:lvl1pPr>
          </a:lstStyle>
          <a:p>
            <a:r>
              <a:rPr lang="en-US" dirty="0"/>
              <a:t>Click to edit chapter</a:t>
            </a:r>
          </a:p>
        </p:txBody>
      </p:sp>
    </p:spTree>
    <p:extLst>
      <p:ext uri="{BB962C8B-B14F-4D97-AF65-F5344CB8AC3E}">
        <p14:creationId xmlns:p14="http://schemas.microsoft.com/office/powerpoint/2010/main" val="6477087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image" Target="../media/image5.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19" Type="http://schemas.openxmlformats.org/officeDocument/2006/relationships/theme" Target="../theme/theme10.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image" Target="../media/image9.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1.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image" Target="../media/image9.png"/><Relationship Id="rId2" Type="http://schemas.openxmlformats.org/officeDocument/2006/relationships/slideLayout" Target="../slideLayouts/slideLayout20.xml"/><Relationship Id="rId16" Type="http://schemas.openxmlformats.org/officeDocument/2006/relationships/theme" Target="../theme/theme7.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image" Target="../media/image9.png"/><Relationship Id="rId2" Type="http://schemas.openxmlformats.org/officeDocument/2006/relationships/slideLayout" Target="../slideLayouts/slideLayout35.xml"/><Relationship Id="rId16" Type="http://schemas.openxmlformats.org/officeDocument/2006/relationships/theme" Target="../theme/theme8.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slideLayout" Target="../slideLayouts/slideLayout6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image" Target="../media/image1.pn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19" Type="http://schemas.openxmlformats.org/officeDocument/2006/relationships/theme" Target="../theme/theme9.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218661" y="6356350"/>
            <a:ext cx="2365513" cy="365125"/>
          </a:xfrm>
          <a:prstGeom prst="rect">
            <a:avLst/>
          </a:prstGeom>
        </p:spPr>
        <p:txBody>
          <a:bodyPr vert="horz" lIns="91440" tIns="45720" rIns="91440" bIns="45720" rtlCol="0" anchor="ctr"/>
          <a:lstStyle>
            <a:lvl1pPr algn="l">
              <a:defRPr sz="1200" cap="all" baseline="0">
                <a:solidFill>
                  <a:schemeClr val="tx1">
                    <a:tint val="75000"/>
                  </a:schemeClr>
                </a:solidFill>
                <a:latin typeface="Arial" panose="020B0604020202020204" pitchFamily="34" charset="0"/>
              </a:defRPr>
            </a:lvl1pPr>
          </a:lstStyle>
          <a:p>
            <a:fld id="{8E469526-6E45-7F42-9A5B-A968FB10F2EF}" type="datetime3">
              <a:rPr lang="en-US" smtClean="0"/>
              <a:t>6 October 2022</a:t>
            </a:fld>
            <a:endParaRPr lang="en-US" dirty="0"/>
          </a:p>
        </p:txBody>
      </p:sp>
      <p:sp>
        <p:nvSpPr>
          <p:cNvPr id="5" name="Footer Placeholder 4"/>
          <p:cNvSpPr>
            <a:spLocks noGrp="1"/>
          </p:cNvSpPr>
          <p:nvPr>
            <p:ph type="ftr" sz="quarter" idx="3"/>
          </p:nvPr>
        </p:nvSpPr>
        <p:spPr>
          <a:xfrm>
            <a:off x="4015409" y="6356350"/>
            <a:ext cx="6370982" cy="365125"/>
          </a:xfrm>
          <a:prstGeom prst="rect">
            <a:avLst/>
          </a:prstGeom>
        </p:spPr>
        <p:txBody>
          <a:bodyPr vert="horz" lIns="91440" tIns="45720" rIns="91440" bIns="45720" rtlCol="0" anchor="ctr"/>
          <a:lstStyle>
            <a:lvl1pPr algn="l">
              <a:defRPr sz="1200" cap="all" baseline="0">
                <a:solidFill>
                  <a:schemeClr val="tx1">
                    <a:tint val="75000"/>
                  </a:schemeClr>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11082130" y="6356350"/>
            <a:ext cx="84482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D79D20-9926-6947-91A9-E826DAB4C488}" type="slidenum">
              <a:rPr lang="en-US" smtClean="0"/>
              <a:t>‹#›</a:t>
            </a:fld>
            <a:endParaRPr lang="en-US"/>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5"/>
          <a:stretch>
            <a:fillRect/>
          </a:stretch>
        </p:blipFill>
        <p:spPr>
          <a:xfrm>
            <a:off x="3332205" y="1500167"/>
            <a:ext cx="5527589" cy="2757394"/>
          </a:xfrm>
          <a:prstGeom prst="rect">
            <a:avLst/>
          </a:prstGeom>
        </p:spPr>
      </p:pic>
    </p:spTree>
    <p:extLst>
      <p:ext uri="{BB962C8B-B14F-4D97-AF65-F5344CB8AC3E}">
        <p14:creationId xmlns:p14="http://schemas.microsoft.com/office/powerpoint/2010/main" val="1954053638"/>
      </p:ext>
    </p:extLst>
  </p:cSld>
  <p:clrMap bg1="lt1" tx1="dk1" bg2="lt2" tx2="dk2" accent1="accent1" accent2="accent2" accent3="accent3" accent4="accent4" accent5="accent5" accent6="accent6" hlink="hlink" folHlink="folHlink"/>
  <p:sldLayoutIdLst>
    <p:sldLayoutId id="2147483925" r:id="rId1"/>
    <p:sldLayoutId id="2147483927" r:id="rId2"/>
    <p:sldLayoutId id="2147483926" r:id="rId3"/>
  </p:sldLayoutIdLst>
  <p:hf hdr="0"/>
  <p:txStyles>
    <p:titleStyle>
      <a:lvl1pPr algn="l" defTabSz="914400" rtl="0" eaLnBrk="1" latinLnBrk="0" hangingPunct="1">
        <a:lnSpc>
          <a:spcPct val="90000"/>
        </a:lnSpc>
        <a:spcBef>
          <a:spcPct val="0"/>
        </a:spcBef>
        <a:buNone/>
        <a:defRPr sz="3600" b="1" i="0" kern="1200" cap="all" baseline="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tx1"/>
          </a:solidFill>
          <a:ln w="50800">
            <a:solidFill>
              <a:schemeClr val="accent3"/>
            </a:solidFill>
          </a:ln>
        </p:spPr>
        <p:txBody>
          <a:bodyPr vert="horz" lIns="91440" tIns="45720" rIns="91440" bIns="45720" rtlCol="0" anchor="ctr">
            <a:noAutofit/>
          </a:bodyPr>
          <a:lstStyle>
            <a:lvl1pPr algn="ctr">
              <a:defRPr sz="1100" b="1" i="0" cap="all" baseline="0">
                <a:solidFill>
                  <a:schemeClr val="bg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20"/>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2917884433"/>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4030" r:id="rId9"/>
    <p:sldLayoutId id="2147484031" r:id="rId10"/>
    <p:sldLayoutId id="2147484032" r:id="rId11"/>
    <p:sldLayoutId id="2147484033" r:id="rId12"/>
    <p:sldLayoutId id="2147483976" r:id="rId13"/>
    <p:sldLayoutId id="2147483978" r:id="rId14"/>
    <p:sldLayoutId id="2147483977" r:id="rId15"/>
    <p:sldLayoutId id="2147483979" r:id="rId16"/>
    <p:sldLayoutId id="2147483994" r:id="rId17"/>
    <p:sldLayoutId id="2147483995" r:id="rId18"/>
  </p:sldLayoutIdLst>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218661" y="6356350"/>
            <a:ext cx="2365513" cy="365125"/>
          </a:xfrm>
          <a:prstGeom prst="rect">
            <a:avLst/>
          </a:prstGeom>
        </p:spPr>
        <p:txBody>
          <a:bodyPr vert="horz" lIns="91440" tIns="45720" rIns="91440" bIns="45720" rtlCol="0" anchor="ctr"/>
          <a:lstStyle>
            <a:lvl1pPr algn="l">
              <a:defRPr sz="1200" cap="all" baseline="0">
                <a:solidFill>
                  <a:schemeClr val="bg1"/>
                </a:solidFill>
                <a:latin typeface="Arial" panose="020B0604020202020204" pitchFamily="34" charset="0"/>
              </a:defRPr>
            </a:lvl1pPr>
          </a:lstStyle>
          <a:p>
            <a:fld id="{8E469526-6E45-7F42-9A5B-A968FB10F2EF}" type="datetime3">
              <a:rPr lang="en-US" smtClean="0"/>
              <a:pPr/>
              <a:t>6 October 2022</a:t>
            </a:fld>
            <a:endParaRPr lang="en-US" dirty="0"/>
          </a:p>
        </p:txBody>
      </p:sp>
      <p:sp>
        <p:nvSpPr>
          <p:cNvPr id="5" name="Footer Placeholder 4"/>
          <p:cNvSpPr>
            <a:spLocks noGrp="1"/>
          </p:cNvSpPr>
          <p:nvPr>
            <p:ph type="ftr" sz="quarter" idx="3"/>
          </p:nvPr>
        </p:nvSpPr>
        <p:spPr>
          <a:xfrm>
            <a:off x="4015409" y="6356350"/>
            <a:ext cx="6370982" cy="365125"/>
          </a:xfrm>
          <a:prstGeom prst="rect">
            <a:avLst/>
          </a:prstGeom>
        </p:spPr>
        <p:txBody>
          <a:bodyPr vert="horz" lIns="91440" tIns="45720" rIns="91440" bIns="45720" rtlCol="0" anchor="ctr"/>
          <a:lstStyle>
            <a:lvl1pPr algn="l">
              <a:defRPr sz="1200" cap="all" baseline="0">
                <a:solidFill>
                  <a:schemeClr val="bg1"/>
                </a:solidFill>
                <a:latin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11082130" y="6356350"/>
            <a:ext cx="844826" cy="365125"/>
          </a:xfrm>
          <a:prstGeom prst="rect">
            <a:avLst/>
          </a:prstGeom>
        </p:spPr>
        <p:txBody>
          <a:bodyPr vert="horz" lIns="91440" tIns="45720" rIns="91440" bIns="45720" rtlCol="0" anchor="ctr"/>
          <a:lstStyle>
            <a:lvl1pPr algn="r">
              <a:defRPr sz="1200" baseline="0">
                <a:solidFill>
                  <a:schemeClr val="bg1"/>
                </a:solidFill>
              </a:defRPr>
            </a:lvl1pPr>
          </a:lstStyle>
          <a:p>
            <a:fld id="{59D79D20-9926-6947-91A9-E826DAB4C488}" type="slidenum">
              <a:rPr lang="en-US" smtClean="0"/>
              <a:pPr/>
              <a:t>‹#›</a:t>
            </a:fld>
            <a:endParaRPr lang="en-US" dirty="0"/>
          </a:p>
        </p:txBody>
      </p:sp>
      <p:pic>
        <p:nvPicPr>
          <p:cNvPr id="8" name="Picture 7">
            <a:extLst>
              <a:ext uri="{FF2B5EF4-FFF2-40B4-BE49-F238E27FC236}">
                <a16:creationId xmlns:a16="http://schemas.microsoft.com/office/drawing/2014/main" id="{C2310C1B-65DB-2343-8AA3-FE42BB8807D3}"/>
              </a:ext>
            </a:extLst>
          </p:cNvPr>
          <p:cNvPicPr>
            <a:picLocks noChangeAspect="1"/>
          </p:cNvPicPr>
          <p:nvPr userDrawn="1"/>
        </p:nvPicPr>
        <p:blipFill>
          <a:blip r:embed="rId5"/>
          <a:stretch>
            <a:fillRect/>
          </a:stretch>
        </p:blipFill>
        <p:spPr>
          <a:xfrm>
            <a:off x="3332205" y="1500167"/>
            <a:ext cx="5527589" cy="2757393"/>
          </a:xfrm>
          <a:prstGeom prst="rect">
            <a:avLst/>
          </a:prstGeom>
        </p:spPr>
      </p:pic>
    </p:spTree>
    <p:extLst>
      <p:ext uri="{BB962C8B-B14F-4D97-AF65-F5344CB8AC3E}">
        <p14:creationId xmlns:p14="http://schemas.microsoft.com/office/powerpoint/2010/main" val="1436761222"/>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Lst>
  <p:hf hdr="0"/>
  <p:txStyles>
    <p:titleStyle>
      <a:lvl1pPr algn="l" defTabSz="914400" rtl="0" eaLnBrk="1" latinLnBrk="0" hangingPunct="1">
        <a:lnSpc>
          <a:spcPct val="90000"/>
        </a:lnSpc>
        <a:spcBef>
          <a:spcPct val="0"/>
        </a:spcBef>
        <a:buNone/>
        <a:defRPr sz="3600" b="1" i="0" kern="1200" cap="all" baseline="0">
          <a:solidFill>
            <a:schemeClr val="tx1"/>
          </a:solidFill>
          <a:latin typeface="Arial Narrow" panose="020B0606020202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10322845" y="5951413"/>
            <a:ext cx="1660433" cy="828294"/>
          </a:xfrm>
          <a:prstGeom prst="rect">
            <a:avLst/>
          </a:prstGeom>
        </p:spPr>
      </p:pic>
    </p:spTree>
    <p:extLst>
      <p:ext uri="{BB962C8B-B14F-4D97-AF65-F5344CB8AC3E}">
        <p14:creationId xmlns:p14="http://schemas.microsoft.com/office/powerpoint/2010/main" val="1245512112"/>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5" name="Picture 6">
            <a:extLst>
              <a:ext uri="{FF2B5EF4-FFF2-40B4-BE49-F238E27FC236}">
                <a16:creationId xmlns:a16="http://schemas.microsoft.com/office/drawing/2014/main" id="{A83C4E7C-85E8-C546-AFA4-9DEF64C257A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38472" y="-3939482"/>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tx1"/>
          </a:solidFill>
          <a:ln w="50800">
            <a:solidFill>
              <a:schemeClr val="accent3"/>
            </a:solidFill>
          </a:ln>
        </p:spPr>
        <p:txBody>
          <a:bodyPr vert="horz" lIns="91440" tIns="45720" rIns="91440" bIns="45720" rtlCol="0" anchor="ctr">
            <a:noAutofit/>
          </a:bodyPr>
          <a:lstStyle>
            <a:lvl1pPr algn="ctr">
              <a:defRPr sz="1100" b="1" i="0" cap="all" baseline="0">
                <a:solidFill>
                  <a:schemeClr val="bg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7" name="Picture 6">
            <a:extLst>
              <a:ext uri="{FF2B5EF4-FFF2-40B4-BE49-F238E27FC236}">
                <a16:creationId xmlns:a16="http://schemas.microsoft.com/office/drawing/2014/main" id="{0DD38910-B416-8247-A854-5A62E31E7A76}"/>
              </a:ext>
            </a:extLst>
          </p:cNvPr>
          <p:cNvPicPr>
            <a:picLocks noChangeAspect="1"/>
          </p:cNvPicPr>
          <p:nvPr userDrawn="1"/>
        </p:nvPicPr>
        <p:blipFill>
          <a:blip r:embed="rId6"/>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1973259022"/>
      </p:ext>
    </p:extLst>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47707" y="-3948719"/>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31357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884555" y="5951413"/>
            <a:ext cx="1660433" cy="828294"/>
          </a:xfrm>
          <a:prstGeom prst="rect">
            <a:avLst/>
          </a:prstGeom>
        </p:spPr>
      </p:pic>
      <p:cxnSp>
        <p:nvCxnSpPr>
          <p:cNvPr id="5" name="Straight Connector 4">
            <a:extLst>
              <a:ext uri="{FF2B5EF4-FFF2-40B4-BE49-F238E27FC236}">
                <a16:creationId xmlns:a16="http://schemas.microsoft.com/office/drawing/2014/main" id="{A72C1AB5-3A56-FC40-9039-7F559F192A9B}"/>
              </a:ext>
            </a:extLst>
          </p:cNvPr>
          <p:cNvCxnSpPr>
            <a:cxnSpLocks/>
          </p:cNvCxnSpPr>
          <p:nvPr userDrawn="1"/>
        </p:nvCxnSpPr>
        <p:spPr>
          <a:xfrm>
            <a:off x="2544988" y="6144654"/>
            <a:ext cx="0" cy="44181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90710629"/>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16982642">
            <a:off x="2738472" y="-3939482"/>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31357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6"/>
          <a:stretch>
            <a:fillRect/>
          </a:stretch>
        </p:blipFill>
        <p:spPr>
          <a:xfrm>
            <a:off x="884555" y="5951413"/>
            <a:ext cx="1660433" cy="828293"/>
          </a:xfrm>
          <a:prstGeom prst="rect">
            <a:avLst/>
          </a:prstGeom>
        </p:spPr>
      </p:pic>
      <p:cxnSp>
        <p:nvCxnSpPr>
          <p:cNvPr id="5" name="Straight Connector 4">
            <a:extLst>
              <a:ext uri="{FF2B5EF4-FFF2-40B4-BE49-F238E27FC236}">
                <a16:creationId xmlns:a16="http://schemas.microsoft.com/office/drawing/2014/main" id="{A72C1AB5-3A56-FC40-9039-7F559F192A9B}"/>
              </a:ext>
            </a:extLst>
          </p:cNvPr>
          <p:cNvCxnSpPr>
            <a:cxnSpLocks/>
          </p:cNvCxnSpPr>
          <p:nvPr userDrawn="1"/>
        </p:nvCxnSpPr>
        <p:spPr>
          <a:xfrm>
            <a:off x="2544988" y="6144654"/>
            <a:ext cx="0" cy="441813"/>
          </a:xfrm>
          <a:prstGeom prst="line">
            <a:avLst/>
          </a:prstGeom>
          <a:ln w="19050">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94939598"/>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6982642">
            <a:off x="2747706" y="-3531276"/>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18"/>
          <a:stretch>
            <a:fillRect/>
          </a:stretch>
        </p:blipFill>
        <p:spPr>
          <a:xfrm>
            <a:off x="10322845" y="5951413"/>
            <a:ext cx="1660433" cy="828294"/>
          </a:xfrm>
          <a:prstGeom prst="rect">
            <a:avLst/>
          </a:prstGeom>
        </p:spPr>
      </p:pic>
      <p:sp>
        <p:nvSpPr>
          <p:cNvPr id="5" name="TextBox 4">
            <a:extLst>
              <a:ext uri="{FF2B5EF4-FFF2-40B4-BE49-F238E27FC236}">
                <a16:creationId xmlns:a16="http://schemas.microsoft.com/office/drawing/2014/main" id="{E95A558B-91BD-CD4E-869E-A90063D9ED3B}"/>
              </a:ext>
            </a:extLst>
          </p:cNvPr>
          <p:cNvSpPr txBox="1"/>
          <p:nvPr userDrawn="1"/>
        </p:nvSpPr>
        <p:spPr>
          <a:xfrm>
            <a:off x="674915" y="508706"/>
            <a:ext cx="10613572" cy="1015663"/>
          </a:xfrm>
          <a:prstGeom prst="rect">
            <a:avLst/>
          </a:prstGeom>
          <a:noFill/>
        </p:spPr>
        <p:txBody>
          <a:bodyPr wrap="square" rtlCol="0">
            <a:spAutoFit/>
          </a:bodyPr>
          <a:lstStyle/>
          <a:p>
            <a:r>
              <a:rPr lang="en-US" sz="6000" dirty="0">
                <a:solidFill>
                  <a:schemeClr val="tx1"/>
                </a:solidFill>
                <a:latin typeface="Arial Narrow" panose="020B0606020202030204" pitchFamily="34" charset="0"/>
              </a:rPr>
              <a:t>IN THIS PRESENTATION:</a:t>
            </a:r>
          </a:p>
        </p:txBody>
      </p:sp>
    </p:spTree>
    <p:extLst>
      <p:ext uri="{BB962C8B-B14F-4D97-AF65-F5344CB8AC3E}">
        <p14:creationId xmlns:p14="http://schemas.microsoft.com/office/powerpoint/2010/main" val="2144230243"/>
      </p:ext>
    </p:extLst>
  </p:cSld>
  <p:clrMap bg1="lt1" tx1="dk1" bg2="lt2" tx2="dk2" accent1="accent1" accent2="accent2" accent3="accent3" accent4="accent4" accent5="accent5" accent6="accent6" hlink="hlink" folHlink="folHlink"/>
  <p:sldLayoutIdLst>
    <p:sldLayoutId id="2147483997" r:id="rId1"/>
    <p:sldLayoutId id="2147483996" r:id="rId2"/>
    <p:sldLayoutId id="2147483941" r:id="rId3"/>
    <p:sldLayoutId id="2147483998" r:id="rId4"/>
    <p:sldLayoutId id="2147483999" r:id="rId5"/>
    <p:sldLayoutId id="2147484005" r:id="rId6"/>
    <p:sldLayoutId id="2147484006" r:id="rId7"/>
    <p:sldLayoutId id="2147484007" r:id="rId8"/>
    <p:sldLayoutId id="2147484008" r:id="rId9"/>
    <p:sldLayoutId id="2147484009" r:id="rId10"/>
    <p:sldLayoutId id="2147484000" r:id="rId11"/>
    <p:sldLayoutId id="2147484001" r:id="rId12"/>
    <p:sldLayoutId id="2147483943" r:id="rId13"/>
    <p:sldLayoutId id="2147484003" r:id="rId14"/>
    <p:sldLayoutId id="2147484004"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864B0387-07BA-AE4A-8C6A-E5CED0A114E0}"/>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rot="16982642">
            <a:off x="2747706" y="-3531276"/>
            <a:ext cx="7106696" cy="13651482"/>
          </a:xfrm>
          <a:prstGeom prst="rect">
            <a:avLst/>
          </a:prstGeom>
        </p:spPr>
      </p:pic>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sp>
        <p:nvSpPr>
          <p:cNvPr id="5" name="TextBox 4">
            <a:extLst>
              <a:ext uri="{FF2B5EF4-FFF2-40B4-BE49-F238E27FC236}">
                <a16:creationId xmlns:a16="http://schemas.microsoft.com/office/drawing/2014/main" id="{E95A558B-91BD-CD4E-869E-A90063D9ED3B}"/>
              </a:ext>
            </a:extLst>
          </p:cNvPr>
          <p:cNvSpPr txBox="1"/>
          <p:nvPr userDrawn="1"/>
        </p:nvSpPr>
        <p:spPr>
          <a:xfrm>
            <a:off x="674915" y="508706"/>
            <a:ext cx="10613572" cy="1015663"/>
          </a:xfrm>
          <a:prstGeom prst="rect">
            <a:avLst/>
          </a:prstGeom>
          <a:noFill/>
        </p:spPr>
        <p:txBody>
          <a:bodyPr wrap="square" rtlCol="0">
            <a:spAutoFit/>
          </a:bodyPr>
          <a:lstStyle/>
          <a:p>
            <a:r>
              <a:rPr lang="en-US" sz="6000" dirty="0">
                <a:solidFill>
                  <a:schemeClr val="bg1"/>
                </a:solidFill>
                <a:latin typeface="Arial Narrow" panose="020B0606020202030204" pitchFamily="34" charset="0"/>
              </a:rPr>
              <a:t>IN THIS PRESENTATION:</a:t>
            </a:r>
          </a:p>
        </p:txBody>
      </p:sp>
      <p:pic>
        <p:nvPicPr>
          <p:cNvPr id="9" name="Picture 8">
            <a:extLst>
              <a:ext uri="{FF2B5EF4-FFF2-40B4-BE49-F238E27FC236}">
                <a16:creationId xmlns:a16="http://schemas.microsoft.com/office/drawing/2014/main" id="{6BF6086C-BC35-BD4D-81A5-01F0120211CF}"/>
              </a:ext>
            </a:extLst>
          </p:cNvPr>
          <p:cNvPicPr>
            <a:picLocks noChangeAspect="1"/>
          </p:cNvPicPr>
          <p:nvPr userDrawn="1"/>
        </p:nvPicPr>
        <p:blipFill>
          <a:blip r:embed="rId18"/>
          <a:stretch>
            <a:fillRect/>
          </a:stretch>
        </p:blipFill>
        <p:spPr>
          <a:xfrm>
            <a:off x="10322845" y="5951413"/>
            <a:ext cx="1660433" cy="828293"/>
          </a:xfrm>
          <a:prstGeom prst="rect">
            <a:avLst/>
          </a:prstGeom>
        </p:spPr>
      </p:pic>
    </p:spTree>
    <p:extLst>
      <p:ext uri="{BB962C8B-B14F-4D97-AF65-F5344CB8AC3E}">
        <p14:creationId xmlns:p14="http://schemas.microsoft.com/office/powerpoint/2010/main" val="1609554414"/>
      </p:ext>
    </p:extLst>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 id="2147484022" r:id="rId12"/>
    <p:sldLayoutId id="2147484023" r:id="rId13"/>
    <p:sldLayoutId id="2147484024" r:id="rId14"/>
    <p:sldLayoutId id="2147484025" r:id="rId15"/>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FFAF79-DC41-6244-8128-3621AE60AFD6}"/>
              </a:ext>
            </a:extLst>
          </p:cNvPr>
          <p:cNvSpPr>
            <a:spLocks noGrp="1"/>
          </p:cNvSpPr>
          <p:nvPr>
            <p:ph type="sldNum" sz="quarter" idx="4"/>
          </p:nvPr>
        </p:nvSpPr>
        <p:spPr>
          <a:xfrm>
            <a:off x="9751866" y="6144654"/>
            <a:ext cx="441770" cy="441813"/>
          </a:xfrm>
          <a:prstGeom prst="ellipse">
            <a:avLst/>
          </a:prstGeom>
          <a:solidFill>
            <a:schemeClr val="bg1"/>
          </a:solidFill>
          <a:ln w="50800">
            <a:solidFill>
              <a:schemeClr val="accent3"/>
            </a:solidFill>
          </a:ln>
        </p:spPr>
        <p:txBody>
          <a:bodyPr vert="horz" lIns="91440" tIns="45720" rIns="91440" bIns="45720" rtlCol="0" anchor="ctr">
            <a:noAutofit/>
          </a:bodyPr>
          <a:lstStyle>
            <a:lvl1pPr algn="ctr">
              <a:defRPr sz="1100" b="1" i="0" cap="all" baseline="0">
                <a:solidFill>
                  <a:schemeClr val="tx1"/>
                </a:solidFill>
                <a:latin typeface="Arial Narrow" panose="020B0604020202020204" pitchFamily="34" charset="0"/>
                <a:cs typeface="Arial Narrow" panose="020B0604020202020204" pitchFamily="34" charset="0"/>
              </a:defRPr>
            </a:lvl1pPr>
          </a:lstStyle>
          <a:p>
            <a:fld id="{6586D83B-F5E2-6149-B7DD-0F6F1BA75908}" type="slidenum">
              <a:rPr lang="en-US" smtClean="0"/>
              <a:pPr/>
              <a:t>‹#›</a:t>
            </a:fld>
            <a:endParaRPr lang="en-US" dirty="0"/>
          </a:p>
        </p:txBody>
      </p:sp>
      <p:pic>
        <p:nvPicPr>
          <p:cNvPr id="4" name="Picture 3">
            <a:extLst>
              <a:ext uri="{FF2B5EF4-FFF2-40B4-BE49-F238E27FC236}">
                <a16:creationId xmlns:a16="http://schemas.microsoft.com/office/drawing/2014/main" id="{8C0C8C51-B448-EE4F-92CF-32A58A7A2208}"/>
              </a:ext>
            </a:extLst>
          </p:cNvPr>
          <p:cNvPicPr>
            <a:picLocks noChangeAspect="1"/>
          </p:cNvPicPr>
          <p:nvPr userDrawn="1"/>
        </p:nvPicPr>
        <p:blipFill>
          <a:blip r:embed="rId20"/>
          <a:stretch>
            <a:fillRect/>
          </a:stretch>
        </p:blipFill>
        <p:spPr>
          <a:xfrm>
            <a:off x="10322845" y="5951413"/>
            <a:ext cx="1660433" cy="828294"/>
          </a:xfrm>
          <a:prstGeom prst="rect">
            <a:avLst/>
          </a:prstGeom>
        </p:spPr>
      </p:pic>
    </p:spTree>
    <p:extLst>
      <p:ext uri="{BB962C8B-B14F-4D97-AF65-F5344CB8AC3E}">
        <p14:creationId xmlns:p14="http://schemas.microsoft.com/office/powerpoint/2010/main" val="1478501032"/>
      </p:ext>
    </p:extLst>
  </p:cSld>
  <p:clrMap bg1="lt1" tx1="dk1" bg2="lt2" tx2="dk2" accent1="accent1" accent2="accent2" accent3="accent3" accent4="accent4" accent5="accent5" accent6="accent6" hlink="hlink" folHlink="folHlink"/>
  <p:sldLayoutIdLst>
    <p:sldLayoutId id="2147483950" r:id="rId1"/>
    <p:sldLayoutId id="2147483962" r:id="rId2"/>
    <p:sldLayoutId id="2147483961" r:id="rId3"/>
    <p:sldLayoutId id="2147483951" r:id="rId4"/>
    <p:sldLayoutId id="2147483953" r:id="rId5"/>
    <p:sldLayoutId id="2147483963" r:id="rId6"/>
    <p:sldLayoutId id="2147483964" r:id="rId7"/>
    <p:sldLayoutId id="2147483954" r:id="rId8"/>
    <p:sldLayoutId id="2147484026" r:id="rId9"/>
    <p:sldLayoutId id="2147484027" r:id="rId10"/>
    <p:sldLayoutId id="2147484028" r:id="rId11"/>
    <p:sldLayoutId id="2147484029" r:id="rId12"/>
    <p:sldLayoutId id="2147483955" r:id="rId13"/>
    <p:sldLayoutId id="2147483966" r:id="rId14"/>
    <p:sldLayoutId id="2147483965" r:id="rId15"/>
    <p:sldLayoutId id="2147483956" r:id="rId16"/>
    <p:sldLayoutId id="2147483992" r:id="rId17"/>
    <p:sldLayoutId id="2147483993" r:id="rId18"/>
  </p:sldLayoutIdLst>
  <p:hf hdr="0" ftr="0" dt="0"/>
  <p:txStyles>
    <p:titleStyle>
      <a:lvl1pPr algn="l" defTabSz="91425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64" indent="-228564" algn="l" defTabSz="91425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1" indent="-228564" algn="l" defTabSz="91425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19" indent="-228564" algn="l" defTabSz="91425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4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07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02"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330"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57"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84" indent="-228564" algn="l" defTabSz="91425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56" rtl="0" eaLnBrk="1" latinLnBrk="0" hangingPunct="1">
        <a:defRPr sz="1800" kern="1200">
          <a:solidFill>
            <a:schemeClr val="tx1"/>
          </a:solidFill>
          <a:latin typeface="+mn-lt"/>
          <a:ea typeface="+mn-ea"/>
          <a:cs typeface="+mn-cs"/>
        </a:defRPr>
      </a:lvl1pPr>
      <a:lvl2pPr marL="457128" algn="l" defTabSz="914256" rtl="0" eaLnBrk="1" latinLnBrk="0" hangingPunct="1">
        <a:defRPr sz="1800" kern="1200">
          <a:solidFill>
            <a:schemeClr val="tx1"/>
          </a:solidFill>
          <a:latin typeface="+mn-lt"/>
          <a:ea typeface="+mn-ea"/>
          <a:cs typeface="+mn-cs"/>
        </a:defRPr>
      </a:lvl2pPr>
      <a:lvl3pPr marL="914256" algn="l" defTabSz="914256" rtl="0" eaLnBrk="1" latinLnBrk="0" hangingPunct="1">
        <a:defRPr sz="1800" kern="1200">
          <a:solidFill>
            <a:schemeClr val="tx1"/>
          </a:solidFill>
          <a:latin typeface="+mn-lt"/>
          <a:ea typeface="+mn-ea"/>
          <a:cs typeface="+mn-cs"/>
        </a:defRPr>
      </a:lvl3pPr>
      <a:lvl4pPr marL="1371383" algn="l" defTabSz="914256" rtl="0" eaLnBrk="1" latinLnBrk="0" hangingPunct="1">
        <a:defRPr sz="1800" kern="1200">
          <a:solidFill>
            <a:schemeClr val="tx1"/>
          </a:solidFill>
          <a:latin typeface="+mn-lt"/>
          <a:ea typeface="+mn-ea"/>
          <a:cs typeface="+mn-cs"/>
        </a:defRPr>
      </a:lvl4pPr>
      <a:lvl5pPr marL="1828510" algn="l" defTabSz="914256" rtl="0" eaLnBrk="1" latinLnBrk="0" hangingPunct="1">
        <a:defRPr sz="1800" kern="1200">
          <a:solidFill>
            <a:schemeClr val="tx1"/>
          </a:solidFill>
          <a:latin typeface="+mn-lt"/>
          <a:ea typeface="+mn-ea"/>
          <a:cs typeface="+mn-cs"/>
        </a:defRPr>
      </a:lvl5pPr>
      <a:lvl6pPr marL="2285638" algn="l" defTabSz="914256" rtl="0" eaLnBrk="1" latinLnBrk="0" hangingPunct="1">
        <a:defRPr sz="1800" kern="1200">
          <a:solidFill>
            <a:schemeClr val="tx1"/>
          </a:solidFill>
          <a:latin typeface="+mn-lt"/>
          <a:ea typeface="+mn-ea"/>
          <a:cs typeface="+mn-cs"/>
        </a:defRPr>
      </a:lvl6pPr>
      <a:lvl7pPr marL="2742766" algn="l" defTabSz="914256" rtl="0" eaLnBrk="1" latinLnBrk="0" hangingPunct="1">
        <a:defRPr sz="1800" kern="1200">
          <a:solidFill>
            <a:schemeClr val="tx1"/>
          </a:solidFill>
          <a:latin typeface="+mn-lt"/>
          <a:ea typeface="+mn-ea"/>
          <a:cs typeface="+mn-cs"/>
        </a:defRPr>
      </a:lvl7pPr>
      <a:lvl8pPr marL="3199893" algn="l" defTabSz="914256" rtl="0" eaLnBrk="1" latinLnBrk="0" hangingPunct="1">
        <a:defRPr sz="1800" kern="1200">
          <a:solidFill>
            <a:schemeClr val="tx1"/>
          </a:solidFill>
          <a:latin typeface="+mn-lt"/>
          <a:ea typeface="+mn-ea"/>
          <a:cs typeface="+mn-cs"/>
        </a:defRPr>
      </a:lvl8pPr>
      <a:lvl9pPr marL="3657021" algn="l" defTabSz="91425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https://xkcd.com/435/"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54.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5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4.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3.xml"/><Relationship Id="rId1" Type="http://schemas.openxmlformats.org/officeDocument/2006/relationships/slideLayout" Target="../slideLayouts/slideLayout54.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4.xml"/><Relationship Id="rId1" Type="http://schemas.openxmlformats.org/officeDocument/2006/relationships/slideLayout" Target="../slideLayouts/slideLayout54.xml"/><Relationship Id="rId4" Type="http://schemas.openxmlformats.org/officeDocument/2006/relationships/hyperlink" Target="https://pubsonline.informs.org/doi/abs/10.1287/orsc.5.1.14"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62.xml"/><Relationship Id="rId4" Type="http://schemas.openxmlformats.org/officeDocument/2006/relationships/image" Target="../media/image12.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62.xml"/><Relationship Id="rId4" Type="http://schemas.openxmlformats.org/officeDocument/2006/relationships/image" Target="../media/image14.svg"/></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54.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908C50A-802C-7646-865C-D5AADE2F7A47}"/>
              </a:ext>
            </a:extLst>
          </p:cNvPr>
          <p:cNvSpPr>
            <a:spLocks noGrp="1"/>
          </p:cNvSpPr>
          <p:nvPr>
            <p:ph type="sldNum" sz="quarter" idx="12"/>
          </p:nvPr>
        </p:nvSpPr>
        <p:spPr/>
        <p:txBody>
          <a:bodyPr/>
          <a:lstStyle/>
          <a:p>
            <a:fld id="{59D79D20-9926-6947-91A9-E826DAB4C488}" type="slidenum">
              <a:rPr lang="en-US" smtClean="0"/>
              <a:pPr/>
              <a:t>1</a:t>
            </a:fld>
            <a:endParaRPr lang="en-US" dirty="0"/>
          </a:p>
        </p:txBody>
      </p:sp>
      <p:sp>
        <p:nvSpPr>
          <p:cNvPr id="5" name="Title 4">
            <a:extLst>
              <a:ext uri="{FF2B5EF4-FFF2-40B4-BE49-F238E27FC236}">
                <a16:creationId xmlns:a16="http://schemas.microsoft.com/office/drawing/2014/main" id="{C6157EDA-17D1-8B49-B764-4073DC5985C0}"/>
              </a:ext>
            </a:extLst>
          </p:cNvPr>
          <p:cNvSpPr>
            <a:spLocks noGrp="1"/>
          </p:cNvSpPr>
          <p:nvPr>
            <p:ph type="title"/>
          </p:nvPr>
        </p:nvSpPr>
        <p:spPr>
          <a:xfrm>
            <a:off x="291547" y="1136918"/>
            <a:ext cx="11553044" cy="656274"/>
          </a:xfrm>
          <a:solidFill>
            <a:schemeClr val="accent6">
              <a:lumMod val="20000"/>
              <a:lumOff val="80000"/>
            </a:schemeClr>
          </a:solidFill>
          <a:ln>
            <a:solidFill>
              <a:schemeClr val="accent6">
                <a:lumMod val="50000"/>
              </a:schemeClr>
            </a:solidFill>
          </a:ln>
        </p:spPr>
        <p:txBody>
          <a:bodyPr/>
          <a:lstStyle/>
          <a:p>
            <a:pPr algn="ctr"/>
            <a:r>
              <a:rPr lang="en-US" sz="4800" dirty="0">
                <a:solidFill>
                  <a:srgbClr val="1C621C"/>
                </a:solidFill>
              </a:rPr>
              <a:t>Interdisciplinary Skills Workshop 1</a:t>
            </a:r>
          </a:p>
        </p:txBody>
      </p:sp>
      <p:sp>
        <p:nvSpPr>
          <p:cNvPr id="7" name="Text Placeholder 6">
            <a:extLst>
              <a:ext uri="{FF2B5EF4-FFF2-40B4-BE49-F238E27FC236}">
                <a16:creationId xmlns:a16="http://schemas.microsoft.com/office/drawing/2014/main" id="{F8DF3502-DAAC-2A44-BB67-C2A76A7E76E0}"/>
              </a:ext>
            </a:extLst>
          </p:cNvPr>
          <p:cNvSpPr>
            <a:spLocks noGrp="1"/>
          </p:cNvSpPr>
          <p:nvPr>
            <p:ph type="body" sz="quarter" idx="14"/>
          </p:nvPr>
        </p:nvSpPr>
        <p:spPr>
          <a:xfrm>
            <a:off x="291547" y="204858"/>
            <a:ext cx="7500731" cy="477837"/>
          </a:xfrm>
        </p:spPr>
        <p:txBody>
          <a:bodyPr/>
          <a:lstStyle/>
          <a:p>
            <a:r>
              <a:rPr lang="en-US" dirty="0">
                <a:solidFill>
                  <a:schemeClr val="bg2"/>
                </a:solidFill>
              </a:rPr>
              <a:t>Comenius project - Stripes 2021</a:t>
            </a:r>
          </a:p>
          <a:p>
            <a:r>
              <a:rPr lang="en-US" dirty="0">
                <a:solidFill>
                  <a:schemeClr val="bg2"/>
                </a:solidFill>
              </a:rPr>
              <a:t>Interdisciplinary Teams – Skills workshops</a:t>
            </a:r>
          </a:p>
        </p:txBody>
      </p:sp>
      <p:pic>
        <p:nvPicPr>
          <p:cNvPr id="10" name="Picture 9">
            <a:extLst>
              <a:ext uri="{FF2B5EF4-FFF2-40B4-BE49-F238E27FC236}">
                <a16:creationId xmlns:a16="http://schemas.microsoft.com/office/drawing/2014/main" id="{A1A90E35-0A8C-4916-8DF1-B8B3377C4BAD}"/>
              </a:ext>
            </a:extLst>
          </p:cNvPr>
          <p:cNvPicPr>
            <a:picLocks noChangeAspect="1"/>
          </p:cNvPicPr>
          <p:nvPr/>
        </p:nvPicPr>
        <p:blipFill rotWithShape="1">
          <a:blip r:embed="rId3"/>
          <a:srcRect l="21471" t="29011" r="23289" b="32301"/>
          <a:stretch/>
        </p:blipFill>
        <p:spPr>
          <a:xfrm>
            <a:off x="361904" y="1891815"/>
            <a:ext cx="11412330" cy="4495800"/>
          </a:xfrm>
          <a:prstGeom prst="rect">
            <a:avLst/>
          </a:prstGeom>
        </p:spPr>
      </p:pic>
      <p:sp>
        <p:nvSpPr>
          <p:cNvPr id="11" name="TextBox 10">
            <a:extLst>
              <a:ext uri="{FF2B5EF4-FFF2-40B4-BE49-F238E27FC236}">
                <a16:creationId xmlns:a16="http://schemas.microsoft.com/office/drawing/2014/main" id="{D9D43C72-F88E-42B7-A786-598443BDA250}"/>
              </a:ext>
            </a:extLst>
          </p:cNvPr>
          <p:cNvSpPr txBox="1"/>
          <p:nvPr/>
        </p:nvSpPr>
        <p:spPr>
          <a:xfrm>
            <a:off x="271670" y="6483865"/>
            <a:ext cx="2813027" cy="307777"/>
          </a:xfrm>
          <a:prstGeom prst="rect">
            <a:avLst/>
          </a:prstGeom>
          <a:noFill/>
          <a:ln>
            <a:solidFill>
              <a:schemeClr val="bg1">
                <a:lumMod val="95000"/>
              </a:schemeClr>
            </a:solidFill>
          </a:ln>
        </p:spPr>
        <p:txBody>
          <a:bodyPr wrap="square" rtlCol="0">
            <a:spAutoFit/>
          </a:bodyPr>
          <a:lstStyle/>
          <a:p>
            <a:r>
              <a:rPr lang="en-GB" sz="1400" i="1" dirty="0">
                <a:solidFill>
                  <a:schemeClr val="tx2">
                    <a:lumMod val="40000"/>
                    <a:lumOff val="60000"/>
                  </a:schemeClr>
                </a:solidFill>
              </a:rPr>
              <a:t>Source: </a:t>
            </a:r>
            <a:r>
              <a:rPr lang="en-GB" sz="1400" i="1" u="sng" dirty="0">
                <a:solidFill>
                  <a:schemeClr val="tx2">
                    <a:lumMod val="40000"/>
                    <a:lumOff val="60000"/>
                  </a:schemeClr>
                </a:solidFill>
                <a:effectLst/>
                <a:latin typeface="Lucida"/>
                <a:hlinkClick r:id="rId4">
                  <a:extLst>
                    <a:ext uri="{A12FA001-AC4F-418D-AE19-62706E023703}">
                      <ahyp:hlinkClr xmlns:ahyp="http://schemas.microsoft.com/office/drawing/2018/hyperlinkcolor" val="tx"/>
                    </a:ext>
                  </a:extLst>
                </a:hlinkClick>
              </a:rPr>
              <a:t>https://xkcd.com/435/</a:t>
            </a:r>
            <a:endParaRPr lang="en-GB" sz="1400" i="1" dirty="0">
              <a:solidFill>
                <a:schemeClr val="tx2">
                  <a:lumMod val="40000"/>
                  <a:lumOff val="60000"/>
                </a:schemeClr>
              </a:solidFill>
            </a:endParaRPr>
          </a:p>
        </p:txBody>
      </p:sp>
    </p:spTree>
    <p:extLst>
      <p:ext uri="{BB962C8B-B14F-4D97-AF65-F5344CB8AC3E}">
        <p14:creationId xmlns:p14="http://schemas.microsoft.com/office/powerpoint/2010/main" val="3284355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9961217" cy="701675"/>
          </a:xfrm>
          <a:solidFill>
            <a:schemeClr val="accent6">
              <a:lumMod val="20000"/>
              <a:lumOff val="80000"/>
            </a:schemeClr>
          </a:solidFill>
          <a:ln>
            <a:solidFill>
              <a:schemeClr val="accent6">
                <a:lumMod val="50000"/>
              </a:schemeClr>
            </a:solidFill>
          </a:ln>
        </p:spPr>
        <p:txBody>
          <a:bodyPr>
            <a:normAutofit/>
          </a:bodyPr>
          <a:lstStyle/>
          <a:p>
            <a:r>
              <a:rPr lang="en-US" cap="none" dirty="0"/>
              <a:t>iv) </a:t>
            </a:r>
            <a:r>
              <a:rPr lang="en-US" dirty="0"/>
              <a:t>Sharing</a:t>
            </a:r>
            <a:endParaRPr lang="en-US" b="1" i="0" kern="1200" cap="all" baseline="0" dirty="0">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10</a:t>
            </a:fld>
            <a:endParaRPr lang="en-US"/>
          </a:p>
        </p:txBody>
      </p:sp>
      <p:pic>
        <p:nvPicPr>
          <p:cNvPr id="7" name="Picture 6" descr="Woman holding tablet, presenting to seated audience">
            <a:extLst>
              <a:ext uri="{FF2B5EF4-FFF2-40B4-BE49-F238E27FC236}">
                <a16:creationId xmlns:a16="http://schemas.microsoft.com/office/drawing/2014/main" id="{1CACFF41-41AF-4EFD-A86E-60C265627B50}"/>
              </a:ext>
            </a:extLst>
          </p:cNvPr>
          <p:cNvPicPr>
            <a:picLocks noChangeAspect="1"/>
          </p:cNvPicPr>
          <p:nvPr/>
        </p:nvPicPr>
        <p:blipFill rotWithShape="1">
          <a:blip r:embed="rId3"/>
          <a:srcRect t="3997" b="15225"/>
          <a:stretch/>
        </p:blipFill>
        <p:spPr>
          <a:xfrm>
            <a:off x="4886177" y="1856117"/>
            <a:ext cx="6234605" cy="3357470"/>
          </a:xfrm>
          <a:prstGeom prst="rect">
            <a:avLst/>
          </a:prstGeom>
        </p:spPr>
      </p:pic>
      <p:sp>
        <p:nvSpPr>
          <p:cNvPr id="8" name="TextBox 7">
            <a:extLst>
              <a:ext uri="{FF2B5EF4-FFF2-40B4-BE49-F238E27FC236}">
                <a16:creationId xmlns:a16="http://schemas.microsoft.com/office/drawing/2014/main" id="{6C650588-D7BD-4025-98BF-F2703A038925}"/>
              </a:ext>
            </a:extLst>
          </p:cNvPr>
          <p:cNvSpPr txBox="1"/>
          <p:nvPr/>
        </p:nvSpPr>
        <p:spPr>
          <a:xfrm>
            <a:off x="1447800" y="2044700"/>
            <a:ext cx="3797300" cy="2967479"/>
          </a:xfrm>
          <a:prstGeom prst="rect">
            <a:avLst/>
          </a:prstGeom>
          <a:noFill/>
        </p:spPr>
        <p:txBody>
          <a:bodyPr wrap="square" rtlCol="0">
            <a:spAutoFit/>
          </a:bodyPr>
          <a:lstStyle/>
          <a:p>
            <a:pPr>
              <a:lnSpc>
                <a:spcPct val="150000"/>
              </a:lnSpc>
            </a:pPr>
            <a:r>
              <a:rPr lang="en-GB" sz="3200" dirty="0">
                <a:latin typeface="Calibri" panose="020F0502020204030204" pitchFamily="34" charset="0"/>
                <a:cs typeface="Calibri" panose="020F0502020204030204" pitchFamily="34" charset="0"/>
              </a:rPr>
              <a:t>Present</a:t>
            </a:r>
          </a:p>
          <a:p>
            <a:pPr>
              <a:lnSpc>
                <a:spcPct val="150000"/>
              </a:lnSpc>
            </a:pPr>
            <a:endParaRPr lang="en-GB" sz="3200" dirty="0">
              <a:latin typeface="Calibri" panose="020F0502020204030204" pitchFamily="34" charset="0"/>
              <a:cs typeface="Calibri" panose="020F0502020204030204" pitchFamily="34" charset="0"/>
            </a:endParaRPr>
          </a:p>
          <a:p>
            <a:pPr>
              <a:lnSpc>
                <a:spcPct val="150000"/>
              </a:lnSpc>
            </a:pPr>
            <a:r>
              <a:rPr lang="en-GB" sz="3200" dirty="0">
                <a:latin typeface="Calibri" panose="020F0502020204030204" pitchFamily="34" charset="0"/>
                <a:cs typeface="Calibri" panose="020F0502020204030204" pitchFamily="34" charset="0"/>
              </a:rPr>
              <a:t>Take </a:t>
            </a:r>
            <a:r>
              <a:rPr lang="en-GB" sz="3200" b="1" dirty="0">
                <a:latin typeface="Calibri" panose="020F0502020204030204" pitchFamily="34" charset="0"/>
                <a:cs typeface="Calibri" panose="020F0502020204030204" pitchFamily="34" charset="0"/>
              </a:rPr>
              <a:t>notes!</a:t>
            </a:r>
          </a:p>
          <a:p>
            <a:pPr>
              <a:lnSpc>
                <a:spcPct val="150000"/>
              </a:lnSpc>
            </a:pPr>
            <a:r>
              <a:rPr lang="en-GB" sz="3200" dirty="0">
                <a:latin typeface="Calibri" panose="020F0502020204030204" pitchFamily="34" charset="0"/>
                <a:cs typeface="Calibri" panose="020F0502020204030204" pitchFamily="34" charset="0"/>
              </a:rPr>
              <a:t>Get inspired</a:t>
            </a:r>
            <a:r>
              <a:rPr lang="en-GB" sz="3200" dirty="0"/>
              <a:t>!</a:t>
            </a:r>
          </a:p>
        </p:txBody>
      </p:sp>
    </p:spTree>
    <p:extLst>
      <p:ext uri="{BB962C8B-B14F-4D97-AF65-F5344CB8AC3E}">
        <p14:creationId xmlns:p14="http://schemas.microsoft.com/office/powerpoint/2010/main" val="15825960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660400" y="365125"/>
            <a:ext cx="11120782" cy="790575"/>
          </a:xfrm>
          <a:solidFill>
            <a:schemeClr val="accent6">
              <a:lumMod val="20000"/>
              <a:lumOff val="80000"/>
            </a:schemeClr>
          </a:solidFill>
          <a:ln>
            <a:solidFill>
              <a:schemeClr val="accent6">
                <a:lumMod val="50000"/>
              </a:schemeClr>
            </a:solidFill>
          </a:ln>
        </p:spPr>
        <p:txBody>
          <a:bodyPr>
            <a:normAutofit/>
          </a:bodyPr>
          <a:lstStyle/>
          <a:p>
            <a:r>
              <a:rPr lang="en-US" b="1" i="0" kern="1200" cap="none" dirty="0">
                <a:latin typeface="Arial Narrow" panose="020B0606020202030204" pitchFamily="34" charset="0"/>
                <a:ea typeface="+mj-ea"/>
                <a:cs typeface="+mj-cs"/>
              </a:rPr>
              <a:t>v) </a:t>
            </a:r>
            <a:r>
              <a:rPr lang="en-US" b="1" i="0" kern="1200" cap="all" baseline="0" dirty="0">
                <a:latin typeface="Arial Narrow" panose="020B0606020202030204" pitchFamily="34" charset="0"/>
                <a:ea typeface="+mj-ea"/>
                <a:cs typeface="+mj-cs"/>
              </a:rPr>
              <a:t>Linking</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11</a:t>
            </a:fld>
            <a:endParaRPr lang="en-US"/>
          </a:p>
        </p:txBody>
      </p:sp>
      <p:sp>
        <p:nvSpPr>
          <p:cNvPr id="4" name="TextBox 3">
            <a:extLst>
              <a:ext uri="{FF2B5EF4-FFF2-40B4-BE49-F238E27FC236}">
                <a16:creationId xmlns:a16="http://schemas.microsoft.com/office/drawing/2014/main" id="{FFA730CD-B756-4A45-97EB-E4479440AC20}"/>
              </a:ext>
            </a:extLst>
          </p:cNvPr>
          <p:cNvSpPr txBox="1"/>
          <p:nvPr/>
        </p:nvSpPr>
        <p:spPr>
          <a:xfrm>
            <a:off x="660400" y="1524000"/>
            <a:ext cx="7683500" cy="4862870"/>
          </a:xfrm>
          <a:prstGeom prst="rect">
            <a:avLst/>
          </a:prstGeom>
          <a:noFill/>
        </p:spPr>
        <p:txBody>
          <a:bodyPr wrap="square" rtlCol="0">
            <a:spAutoFit/>
          </a:bodyPr>
          <a:lstStyle/>
          <a:p>
            <a:r>
              <a:rPr lang="en-GB" sz="2400" b="1" u="sng" dirty="0">
                <a:highlight>
                  <a:srgbClr val="FFFF00"/>
                </a:highlight>
                <a:latin typeface="Calibri" panose="020F0502020204030204" pitchFamily="34" charset="0"/>
                <a:cs typeface="Calibri" panose="020F0502020204030204" pitchFamily="34" charset="0"/>
              </a:rPr>
              <a:t>Activity 3 </a:t>
            </a:r>
            <a:r>
              <a:rPr lang="en-GB" sz="2400" u="sng" dirty="0">
                <a:highlight>
                  <a:srgbClr val="FFFF00"/>
                </a:highlight>
                <a:latin typeface="Calibri" panose="020F0502020204030204" pitchFamily="34" charset="0"/>
                <a:cs typeface="Calibri" panose="020F0502020204030204" pitchFamily="34" charset="0"/>
              </a:rPr>
              <a:t>– </a:t>
            </a:r>
            <a:r>
              <a:rPr lang="en-GB" sz="2000" i="1" u="sng" dirty="0">
                <a:highlight>
                  <a:srgbClr val="FFFF00"/>
                </a:highlight>
                <a:latin typeface="Calibri" panose="020F0502020204030204" pitchFamily="34" charset="0"/>
                <a:cs typeface="Calibri" panose="020F0502020204030204" pitchFamily="34" charset="0"/>
              </a:rPr>
              <a:t>linking knowledge and skills</a:t>
            </a:r>
          </a:p>
          <a:p>
            <a:endParaRPr lang="en-GB" sz="2000" i="1" u="sng" dirty="0">
              <a:highlight>
                <a:srgbClr val="FFFF00"/>
              </a:highlight>
              <a:latin typeface="Calibri" panose="020F0502020204030204" pitchFamily="34" charset="0"/>
              <a:cs typeface="Calibri" panose="020F0502020204030204" pitchFamily="34" charset="0"/>
            </a:endParaRPr>
          </a:p>
          <a:p>
            <a:pPr marL="514350" indent="-514350">
              <a:lnSpc>
                <a:spcPct val="150000"/>
              </a:lnSpc>
              <a:buAutoNum type="arabicPeriod"/>
            </a:pPr>
            <a:r>
              <a:rPr lang="en-GB" sz="2400" dirty="0">
                <a:latin typeface="Calibri" panose="020F0502020204030204" pitchFamily="34" charset="0"/>
                <a:cs typeface="Calibri" panose="020F0502020204030204" pitchFamily="34" charset="0"/>
              </a:rPr>
              <a:t>Refer back to concept maps, discuss, ask question, clear up assumption</a:t>
            </a:r>
            <a:r>
              <a:rPr lang="en-GB" sz="2400" b="1" dirty="0">
                <a:latin typeface="Calibri" panose="020F0502020204030204" pitchFamily="34" charset="0"/>
                <a:cs typeface="Calibri" panose="020F0502020204030204" pitchFamily="34" charset="0"/>
              </a:rPr>
              <a:t>. </a:t>
            </a:r>
            <a:r>
              <a:rPr lang="en-GB" sz="2400" b="1" dirty="0">
                <a:highlight>
                  <a:srgbClr val="FFFF00"/>
                </a:highlight>
                <a:latin typeface="Calibri" panose="020F0502020204030204" pitchFamily="34" charset="0"/>
                <a:cs typeface="Calibri" panose="020F0502020204030204" pitchFamily="34" charset="0"/>
              </a:rPr>
              <a:t>(Do &amp; Know</a:t>
            </a:r>
            <a:r>
              <a:rPr lang="en-GB" sz="2400" dirty="0">
                <a:highlight>
                  <a:srgbClr val="FFFF00"/>
                </a:highlight>
                <a:latin typeface="Calibri" panose="020F0502020204030204" pitchFamily="34" charset="0"/>
                <a:cs typeface="Calibri" panose="020F0502020204030204" pitchFamily="34" charset="0"/>
              </a:rPr>
              <a:t>)</a:t>
            </a:r>
          </a:p>
          <a:p>
            <a:pPr marL="514350" indent="-514350">
              <a:lnSpc>
                <a:spcPct val="150000"/>
              </a:lnSpc>
              <a:buAutoNum type="arabicPeriod"/>
            </a:pPr>
            <a:r>
              <a:rPr lang="en-GB" sz="2800" dirty="0">
                <a:latin typeface="Calibri" panose="020F0502020204030204" pitchFamily="34" charset="0"/>
                <a:cs typeface="Calibri" panose="020F0502020204030204" pitchFamily="34" charset="0"/>
              </a:rPr>
              <a:t>Form possible </a:t>
            </a:r>
            <a:r>
              <a:rPr lang="en-GB" sz="2800" b="1" dirty="0">
                <a:latin typeface="Calibri" panose="020F0502020204030204" pitchFamily="34" charset="0"/>
                <a:cs typeface="Calibri" panose="020F0502020204030204" pitchFamily="34" charset="0"/>
              </a:rPr>
              <a:t>linkages –</a:t>
            </a:r>
            <a:r>
              <a:rPr lang="en-GB" sz="2400" b="1" dirty="0">
                <a:latin typeface="Calibri" panose="020F0502020204030204" pitchFamily="34" charset="0"/>
                <a:cs typeface="Calibri" panose="020F0502020204030204" pitchFamily="34" charset="0"/>
              </a:rPr>
              <a:t> Complement/ Compete.</a:t>
            </a:r>
          </a:p>
          <a:p>
            <a:pPr marL="514350" indent="-514350">
              <a:lnSpc>
                <a:spcPct val="150000"/>
              </a:lnSpc>
              <a:buAutoNum type="arabicPeriod"/>
            </a:pPr>
            <a:r>
              <a:rPr lang="en-GB" sz="2800" b="1" dirty="0">
                <a:latin typeface="Calibri" panose="020F0502020204030204" pitchFamily="34" charset="0"/>
                <a:cs typeface="Calibri" panose="020F0502020204030204" pitchFamily="34" charset="0"/>
              </a:rPr>
              <a:t> </a:t>
            </a:r>
            <a:r>
              <a:rPr lang="en-GB" sz="2800" dirty="0">
                <a:latin typeface="Calibri" panose="020F0502020204030204" pitchFamily="34" charset="0"/>
                <a:cs typeface="Calibri" panose="020F0502020204030204" pitchFamily="34" charset="0"/>
              </a:rPr>
              <a:t>Repeat with next discipline, etc…</a:t>
            </a:r>
          </a:p>
          <a:p>
            <a:pPr marL="514350" indent="-514350">
              <a:lnSpc>
                <a:spcPct val="150000"/>
              </a:lnSpc>
              <a:buAutoNum type="arabicPeriod"/>
            </a:pPr>
            <a:r>
              <a:rPr lang="en-GB" sz="2800" dirty="0">
                <a:latin typeface="Calibri" panose="020F0502020204030204" pitchFamily="34" charset="0"/>
                <a:cs typeface="Calibri" panose="020F0502020204030204" pitchFamily="34" charset="0"/>
              </a:rPr>
              <a:t>Share, then </a:t>
            </a:r>
            <a:r>
              <a:rPr lang="en-GB" sz="2800" b="1" dirty="0">
                <a:latin typeface="Calibri" panose="020F0502020204030204" pitchFamily="34" charset="0"/>
                <a:cs typeface="Calibri" panose="020F0502020204030204" pitchFamily="34" charset="0"/>
              </a:rPr>
              <a:t>collate</a:t>
            </a:r>
            <a:r>
              <a:rPr lang="en-GB" sz="2800" dirty="0">
                <a:latin typeface="Calibri" panose="020F0502020204030204" pitchFamily="34" charset="0"/>
                <a:cs typeface="Calibri" panose="020F0502020204030204" pitchFamily="34" charset="0"/>
              </a:rPr>
              <a:t> your best ideas – in a </a:t>
            </a:r>
            <a:r>
              <a:rPr lang="en-GB" sz="2800" b="1" dirty="0">
                <a:latin typeface="Calibri" panose="020F0502020204030204" pitchFamily="34" charset="0"/>
                <a:cs typeface="Calibri" panose="020F0502020204030204" pitchFamily="34" charset="0"/>
              </a:rPr>
              <a:t>output of your choice (video, poster, etc…?)</a:t>
            </a:r>
            <a:endParaRPr lang="en-GB" sz="2800" dirty="0">
              <a:latin typeface="Calibri" panose="020F0502020204030204" pitchFamily="34" charset="0"/>
              <a:cs typeface="Calibri" panose="020F0502020204030204" pitchFamily="34" charset="0"/>
            </a:endParaRPr>
          </a:p>
          <a:p>
            <a:pPr marL="514350" indent="-514350">
              <a:buAutoNum type="arabicPeriod"/>
            </a:pPr>
            <a:endParaRPr lang="en-GB" sz="2000" dirty="0">
              <a:latin typeface="Calibri" panose="020F0502020204030204" pitchFamily="34" charset="0"/>
              <a:cs typeface="Calibri" panose="020F0502020204030204" pitchFamily="34" charset="0"/>
            </a:endParaRPr>
          </a:p>
        </p:txBody>
      </p:sp>
      <p:pic>
        <p:nvPicPr>
          <p:cNvPr id="6" name="Picture 5" descr="A wall covered with sticky notes.">
            <a:extLst>
              <a:ext uri="{FF2B5EF4-FFF2-40B4-BE49-F238E27FC236}">
                <a16:creationId xmlns:a16="http://schemas.microsoft.com/office/drawing/2014/main" id="{26EC22C8-AC2C-466C-9C38-8E81B2D7FD23}"/>
              </a:ext>
            </a:extLst>
          </p:cNvPr>
          <p:cNvPicPr>
            <a:picLocks noChangeAspect="1"/>
          </p:cNvPicPr>
          <p:nvPr/>
        </p:nvPicPr>
        <p:blipFill rotWithShape="1">
          <a:blip r:embed="rId3"/>
          <a:srcRect l="32695"/>
          <a:stretch/>
        </p:blipFill>
        <p:spPr>
          <a:xfrm>
            <a:off x="8343900" y="1847850"/>
            <a:ext cx="3437282" cy="3162300"/>
          </a:xfrm>
          <a:prstGeom prst="rect">
            <a:avLst/>
          </a:prstGeom>
        </p:spPr>
      </p:pic>
    </p:spTree>
    <p:extLst>
      <p:ext uri="{BB962C8B-B14F-4D97-AF65-F5344CB8AC3E}">
        <p14:creationId xmlns:p14="http://schemas.microsoft.com/office/powerpoint/2010/main" val="1136469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2" y="365125"/>
            <a:ext cx="10515600" cy="790575"/>
          </a:xfrm>
          <a:solidFill>
            <a:schemeClr val="accent6">
              <a:lumMod val="20000"/>
              <a:lumOff val="80000"/>
            </a:schemeClr>
          </a:solidFill>
          <a:ln>
            <a:solidFill>
              <a:schemeClr val="accent6">
                <a:lumMod val="50000"/>
              </a:schemeClr>
            </a:solidFill>
          </a:ln>
        </p:spPr>
        <p:txBody>
          <a:bodyPr>
            <a:normAutofit/>
          </a:bodyPr>
          <a:lstStyle/>
          <a:p>
            <a:r>
              <a:rPr lang="en-US" b="1" i="0" kern="1200" cap="none" dirty="0">
                <a:latin typeface="Arial Narrow" panose="020B0606020202030204" pitchFamily="34" charset="0"/>
                <a:ea typeface="+mj-ea"/>
                <a:cs typeface="+mj-cs"/>
              </a:rPr>
              <a:t>v) </a:t>
            </a:r>
            <a:r>
              <a:rPr lang="en-US" b="1" i="0" kern="1200" cap="all" baseline="0" dirty="0">
                <a:latin typeface="Arial Narrow" panose="020B0606020202030204" pitchFamily="34" charset="0"/>
                <a:ea typeface="+mj-ea"/>
                <a:cs typeface="+mj-cs"/>
              </a:rPr>
              <a:t>Linking</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12</a:t>
            </a:fld>
            <a:endParaRPr lang="en-US"/>
          </a:p>
        </p:txBody>
      </p:sp>
      <p:sp>
        <p:nvSpPr>
          <p:cNvPr id="4" name="TextBox 3">
            <a:extLst>
              <a:ext uri="{FF2B5EF4-FFF2-40B4-BE49-F238E27FC236}">
                <a16:creationId xmlns:a16="http://schemas.microsoft.com/office/drawing/2014/main" id="{FFA730CD-B756-4A45-97EB-E4479440AC20}"/>
              </a:ext>
            </a:extLst>
          </p:cNvPr>
          <p:cNvSpPr txBox="1"/>
          <p:nvPr/>
        </p:nvSpPr>
        <p:spPr>
          <a:xfrm>
            <a:off x="1265582" y="1790700"/>
            <a:ext cx="9935818" cy="584775"/>
          </a:xfrm>
          <a:prstGeom prst="rect">
            <a:avLst/>
          </a:prstGeom>
          <a:noFill/>
        </p:spPr>
        <p:txBody>
          <a:bodyPr wrap="square" rtlCol="0">
            <a:spAutoFit/>
          </a:bodyPr>
          <a:lstStyle/>
          <a:p>
            <a:r>
              <a:rPr lang="en-GB" sz="3200" b="1" u="sng" dirty="0">
                <a:highlight>
                  <a:srgbClr val="FFFF00"/>
                </a:highlight>
                <a:latin typeface="Calibri" panose="020F0502020204030204" pitchFamily="34" charset="0"/>
                <a:cs typeface="Calibri" panose="020F0502020204030204" pitchFamily="34" charset="0"/>
              </a:rPr>
              <a:t>Activity 3 </a:t>
            </a:r>
            <a:r>
              <a:rPr lang="en-GB" sz="3200" u="sng" dirty="0">
                <a:highlight>
                  <a:srgbClr val="FFFF00"/>
                </a:highlight>
                <a:latin typeface="Calibri" panose="020F0502020204030204" pitchFamily="34" charset="0"/>
                <a:cs typeface="Calibri" panose="020F0502020204030204" pitchFamily="34" charset="0"/>
              </a:rPr>
              <a:t>– </a:t>
            </a:r>
            <a:r>
              <a:rPr lang="en-GB" sz="2800" i="1" u="sng" dirty="0">
                <a:highlight>
                  <a:srgbClr val="FFFF00"/>
                </a:highlight>
                <a:latin typeface="Calibri" panose="020F0502020204030204" pitchFamily="34" charset="0"/>
                <a:cs typeface="Calibri" panose="020F0502020204030204" pitchFamily="34" charset="0"/>
              </a:rPr>
              <a:t>linking knowledge and skills  </a:t>
            </a:r>
            <a:r>
              <a:rPr lang="en-GB" sz="3200" b="1" dirty="0">
                <a:latin typeface="Calibri" panose="020F0502020204030204" pitchFamily="34" charset="0"/>
                <a:cs typeface="Calibri" panose="020F0502020204030204" pitchFamily="34" charset="0"/>
              </a:rPr>
              <a:t>Example</a:t>
            </a:r>
            <a:endParaRPr lang="en-GB" sz="3200" dirty="0">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248C40D0-8CF1-419C-8326-FA84E1ABBA03}"/>
              </a:ext>
            </a:extLst>
          </p:cNvPr>
          <p:cNvSpPr/>
          <p:nvPr/>
        </p:nvSpPr>
        <p:spPr>
          <a:xfrm>
            <a:off x="1765300" y="3429000"/>
            <a:ext cx="2641600" cy="264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Compliment:</a:t>
            </a:r>
          </a:p>
          <a:p>
            <a:pPr algn="ctr"/>
            <a:endParaRPr lang="en-GB" dirty="0"/>
          </a:p>
          <a:p>
            <a:r>
              <a:rPr lang="en-GB" dirty="0"/>
              <a:t>Engineer &amp; Economist</a:t>
            </a:r>
          </a:p>
          <a:p>
            <a:endParaRPr lang="en-GB" dirty="0"/>
          </a:p>
          <a:p>
            <a:r>
              <a:rPr lang="en-GB" i="1" dirty="0"/>
              <a:t>Use efficiency theories to enhance production. Improve understanding (both sides) on either side of the process. </a:t>
            </a:r>
          </a:p>
        </p:txBody>
      </p:sp>
      <p:sp>
        <p:nvSpPr>
          <p:cNvPr id="6" name="Rectangle 5">
            <a:extLst>
              <a:ext uri="{FF2B5EF4-FFF2-40B4-BE49-F238E27FC236}">
                <a16:creationId xmlns:a16="http://schemas.microsoft.com/office/drawing/2014/main" id="{E2820ADB-84C4-427C-A118-BBC0188B8E1A}"/>
              </a:ext>
            </a:extLst>
          </p:cNvPr>
          <p:cNvSpPr/>
          <p:nvPr/>
        </p:nvSpPr>
        <p:spPr>
          <a:xfrm>
            <a:off x="4912691" y="2939264"/>
            <a:ext cx="2641600" cy="2641600"/>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Compete:</a:t>
            </a:r>
          </a:p>
          <a:p>
            <a:pPr algn="ctr"/>
            <a:endParaRPr lang="en-GB" dirty="0"/>
          </a:p>
          <a:p>
            <a:r>
              <a:rPr lang="en-GB" dirty="0"/>
              <a:t>Ecologist &amp; Economist</a:t>
            </a:r>
          </a:p>
          <a:p>
            <a:endParaRPr lang="en-GB" dirty="0"/>
          </a:p>
          <a:p>
            <a:r>
              <a:rPr lang="en-GB" i="1" dirty="0"/>
              <a:t>Maximising profit, promoting  consumerism at cost of natural resources leads to ecological …</a:t>
            </a:r>
          </a:p>
        </p:txBody>
      </p:sp>
    </p:spTree>
    <p:extLst>
      <p:ext uri="{BB962C8B-B14F-4D97-AF65-F5344CB8AC3E}">
        <p14:creationId xmlns:p14="http://schemas.microsoft.com/office/powerpoint/2010/main" val="27117792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148341" cy="753991"/>
          </a:xfrm>
          <a:solidFill>
            <a:schemeClr val="accent6">
              <a:lumMod val="20000"/>
              <a:lumOff val="80000"/>
            </a:schemeClr>
          </a:solidFill>
          <a:ln>
            <a:solidFill>
              <a:schemeClr val="accent6">
                <a:lumMod val="50000"/>
              </a:schemeClr>
            </a:solidFill>
          </a:ln>
        </p:spPr>
        <p:txBody>
          <a:bodyPr>
            <a:normAutofit/>
          </a:bodyPr>
          <a:lstStyle/>
          <a:p>
            <a:r>
              <a:rPr lang="en-US" b="1" i="0" kern="1200" cap="none" dirty="0">
                <a:latin typeface="Arial Narrow" panose="020B0606020202030204" pitchFamily="34" charset="0"/>
                <a:ea typeface="+mj-ea"/>
                <a:cs typeface="+mj-cs"/>
              </a:rPr>
              <a:t>vi) </a:t>
            </a:r>
            <a:r>
              <a:rPr lang="en-US" b="1" i="0" kern="1200" cap="all" baseline="0" dirty="0">
                <a:latin typeface="Arial Narrow" panose="020B0606020202030204" pitchFamily="34" charset="0"/>
                <a:ea typeface="+mj-ea"/>
                <a:cs typeface="+mj-cs"/>
              </a:rPr>
              <a:t>Wrap up</a:t>
            </a:r>
          </a:p>
        </p:txBody>
      </p:sp>
      <p:sp>
        <p:nvSpPr>
          <p:cNvPr id="5" name="TextBox 4">
            <a:extLst>
              <a:ext uri="{FF2B5EF4-FFF2-40B4-BE49-F238E27FC236}">
                <a16:creationId xmlns:a16="http://schemas.microsoft.com/office/drawing/2014/main" id="{2046B2C4-F3F1-4B28-BE94-E8A0884CE708}"/>
              </a:ext>
            </a:extLst>
          </p:cNvPr>
          <p:cNvSpPr txBox="1"/>
          <p:nvPr/>
        </p:nvSpPr>
        <p:spPr>
          <a:xfrm>
            <a:off x="945397" y="1286359"/>
            <a:ext cx="4261603" cy="4890604"/>
          </a:xfrm>
          <a:prstGeom prst="rect">
            <a:avLst/>
          </a:prstGeom>
          <a:solidFill>
            <a:schemeClr val="bg1"/>
          </a:solidFill>
        </p:spPr>
        <p:txBody>
          <a:bodyPr rtlCol="0">
            <a:normAutofit/>
          </a:bodyPr>
          <a:lstStyle/>
          <a:p>
            <a:pPr marL="514386" indent="-457200" defTabSz="914256">
              <a:lnSpc>
                <a:spcPct val="90000"/>
              </a:lnSpc>
              <a:spcAft>
                <a:spcPts val="600"/>
              </a:spcAft>
              <a:buFont typeface="Arial" panose="020B0604020202020204" pitchFamily="34" charset="0"/>
              <a:buChar char="•"/>
            </a:pPr>
            <a:endParaRPr lang="en-US" sz="2799" dirty="0"/>
          </a:p>
          <a:p>
            <a:pPr marL="514386" indent="-457200" defTabSz="914256">
              <a:lnSpc>
                <a:spcPct val="150000"/>
              </a:lnSpc>
              <a:spcAft>
                <a:spcPts val="600"/>
              </a:spcAft>
              <a:buFont typeface="Arial" panose="020B0604020202020204" pitchFamily="34" charset="0"/>
              <a:buChar char="•"/>
            </a:pPr>
            <a:r>
              <a:rPr lang="en-US" sz="2799" b="1" dirty="0"/>
              <a:t>Recall</a:t>
            </a:r>
            <a:r>
              <a:rPr lang="en-US" sz="2799" dirty="0"/>
              <a:t> what we did? </a:t>
            </a:r>
          </a:p>
          <a:p>
            <a:pPr marL="514386" indent="-457200" defTabSz="914256">
              <a:lnSpc>
                <a:spcPct val="150000"/>
              </a:lnSpc>
              <a:spcAft>
                <a:spcPts val="600"/>
              </a:spcAft>
              <a:buFont typeface="Arial" panose="020B0604020202020204" pitchFamily="34" charset="0"/>
              <a:buChar char="•"/>
            </a:pPr>
            <a:r>
              <a:rPr lang="en-US" sz="2799" b="1" dirty="0"/>
              <a:t>Next</a:t>
            </a:r>
            <a:r>
              <a:rPr lang="en-US" sz="2799" dirty="0"/>
              <a:t> week…</a:t>
            </a:r>
            <a:endParaRPr lang="en-US" sz="360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13</a:t>
            </a:fld>
            <a:endParaRPr lang="en-US"/>
          </a:p>
        </p:txBody>
      </p:sp>
      <p:pic>
        <p:nvPicPr>
          <p:cNvPr id="7" name="Picture 6" descr="Top shot of a representation of networks with stick figures.">
            <a:extLst>
              <a:ext uri="{FF2B5EF4-FFF2-40B4-BE49-F238E27FC236}">
                <a16:creationId xmlns:a16="http://schemas.microsoft.com/office/drawing/2014/main" id="{AA6BFAFF-819C-43B7-9FC5-D4885BE0AB94}"/>
              </a:ext>
            </a:extLst>
          </p:cNvPr>
          <p:cNvPicPr>
            <a:picLocks noChangeAspect="1"/>
          </p:cNvPicPr>
          <p:nvPr/>
        </p:nvPicPr>
        <p:blipFill>
          <a:blip r:embed="rId3"/>
          <a:stretch>
            <a:fillRect/>
          </a:stretch>
        </p:blipFill>
        <p:spPr>
          <a:xfrm>
            <a:off x="5376053" y="1722679"/>
            <a:ext cx="6037871" cy="4017963"/>
          </a:xfrm>
          <a:prstGeom prst="rect">
            <a:avLst/>
          </a:prstGeom>
        </p:spPr>
      </p:pic>
    </p:spTree>
    <p:extLst>
      <p:ext uri="{BB962C8B-B14F-4D97-AF65-F5344CB8AC3E}">
        <p14:creationId xmlns:p14="http://schemas.microsoft.com/office/powerpoint/2010/main" val="35763579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753991"/>
          </a:xfrm>
          <a:solidFill>
            <a:schemeClr val="accent6">
              <a:lumMod val="20000"/>
              <a:lumOff val="80000"/>
            </a:schemeClr>
          </a:solidFill>
          <a:ln>
            <a:solidFill>
              <a:schemeClr val="accent6">
                <a:lumMod val="50000"/>
              </a:schemeClr>
            </a:solidFill>
          </a:ln>
        </p:spPr>
        <p:txBody>
          <a:bodyPr>
            <a:normAutofit/>
          </a:bodyPr>
          <a:lstStyle/>
          <a:p>
            <a:r>
              <a:rPr lang="en-US" dirty="0">
                <a:solidFill>
                  <a:schemeClr val="accent6">
                    <a:lumMod val="50000"/>
                  </a:schemeClr>
                </a:solidFill>
              </a:rPr>
              <a:t>Closing</a:t>
            </a:r>
            <a:endParaRPr lang="en-US" b="1" i="0" kern="1200" cap="all" baseline="0" dirty="0">
              <a:solidFill>
                <a:schemeClr val="accent6">
                  <a:lumMod val="50000"/>
                </a:schemeClr>
              </a:solidFill>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14</a:t>
            </a:fld>
            <a:endParaRPr lang="en-US"/>
          </a:p>
        </p:txBody>
      </p:sp>
      <p:pic>
        <p:nvPicPr>
          <p:cNvPr id="6" name="Picture 5" descr="Hand typing on keyboard">
            <a:extLst>
              <a:ext uri="{FF2B5EF4-FFF2-40B4-BE49-F238E27FC236}">
                <a16:creationId xmlns:a16="http://schemas.microsoft.com/office/drawing/2014/main" id="{128A5FF9-833E-4A0E-A701-4EEFBE2214E9}"/>
              </a:ext>
            </a:extLst>
          </p:cNvPr>
          <p:cNvPicPr>
            <a:picLocks noChangeAspect="1"/>
          </p:cNvPicPr>
          <p:nvPr/>
        </p:nvPicPr>
        <p:blipFill>
          <a:blip r:embed="rId3"/>
          <a:stretch>
            <a:fillRect/>
          </a:stretch>
        </p:blipFill>
        <p:spPr>
          <a:xfrm>
            <a:off x="6414720" y="1828776"/>
            <a:ext cx="5502874" cy="3668582"/>
          </a:xfrm>
          <a:prstGeom prst="rect">
            <a:avLst/>
          </a:prstGeom>
        </p:spPr>
      </p:pic>
      <p:sp>
        <p:nvSpPr>
          <p:cNvPr id="7" name="TextBox 6">
            <a:extLst>
              <a:ext uri="{FF2B5EF4-FFF2-40B4-BE49-F238E27FC236}">
                <a16:creationId xmlns:a16="http://schemas.microsoft.com/office/drawing/2014/main" id="{FCCCFED7-F73B-4B39-A8E0-F123D16EAF7D}"/>
              </a:ext>
            </a:extLst>
          </p:cNvPr>
          <p:cNvSpPr txBox="1"/>
          <p:nvPr/>
        </p:nvSpPr>
        <p:spPr>
          <a:xfrm>
            <a:off x="1058237" y="1910993"/>
            <a:ext cx="5219273" cy="5355312"/>
          </a:xfrm>
          <a:prstGeom prst="rect">
            <a:avLst/>
          </a:prstGeom>
          <a:noFill/>
        </p:spPr>
        <p:txBody>
          <a:bodyPr wrap="square" rtlCol="0">
            <a:spAutoFit/>
          </a:bodyPr>
          <a:lstStyle/>
          <a:p>
            <a:r>
              <a:rPr lang="en-GB" b="1" dirty="0"/>
              <a:t>References:</a:t>
            </a:r>
          </a:p>
          <a:p>
            <a:endParaRPr lang="en-GB" dirty="0"/>
          </a:p>
          <a:p>
            <a:r>
              <a:rPr lang="en-GB" sz="1800" b="0" i="0" u="none" strike="noStrike" dirty="0" err="1">
                <a:solidFill>
                  <a:srgbClr val="000000"/>
                </a:solidFill>
                <a:effectLst/>
                <a:latin typeface="Calibri" panose="020F0502020204030204" pitchFamily="34" charset="0"/>
              </a:rPr>
              <a:t>Krupczak</a:t>
            </a:r>
            <a:r>
              <a:rPr lang="en-GB" sz="1800" b="0" i="0" u="none" strike="noStrike" dirty="0">
                <a:solidFill>
                  <a:srgbClr val="000000"/>
                </a:solidFill>
                <a:effectLst/>
                <a:latin typeface="Calibri" panose="020F0502020204030204" pitchFamily="34" charset="0"/>
              </a:rPr>
              <a:t>, John. 2007. Using Insights From Non-Engineers to Improve Introduction to Engineering via Functional Analysis. In American Society for Engineering Education Annual Conference.</a:t>
            </a:r>
            <a:r>
              <a:rPr lang="en-GB" dirty="0"/>
              <a:t> </a:t>
            </a:r>
          </a:p>
          <a:p>
            <a:endParaRPr lang="en-GB" dirty="0"/>
          </a:p>
          <a:p>
            <a:r>
              <a:rPr lang="en-GB" sz="1800" b="0" i="0" u="none" strike="noStrike" dirty="0">
                <a:solidFill>
                  <a:srgbClr val="000000"/>
                </a:solidFill>
                <a:effectLst/>
                <a:latin typeface="Calibri" panose="020F0502020204030204" pitchFamily="34" charset="0"/>
              </a:rPr>
              <a:t>Repko, A. F., </a:t>
            </a:r>
            <a:r>
              <a:rPr lang="en-GB" sz="1800" b="0" i="0" u="none" strike="noStrike" dirty="0" err="1">
                <a:solidFill>
                  <a:srgbClr val="000000"/>
                </a:solidFill>
                <a:effectLst/>
                <a:latin typeface="Calibri" panose="020F0502020204030204" pitchFamily="34" charset="0"/>
              </a:rPr>
              <a:t>Szostak</a:t>
            </a:r>
            <a:r>
              <a:rPr lang="en-GB" sz="1800" b="0" i="0" u="none" strike="noStrike" dirty="0">
                <a:solidFill>
                  <a:srgbClr val="000000"/>
                </a:solidFill>
                <a:effectLst/>
                <a:latin typeface="Calibri" panose="020F0502020204030204" pitchFamily="34" charset="0"/>
              </a:rPr>
              <a:t>, R., &amp; </a:t>
            </a:r>
            <a:r>
              <a:rPr lang="en-GB" sz="1800" b="0" i="0" u="none" strike="noStrike" dirty="0" err="1">
                <a:solidFill>
                  <a:srgbClr val="000000"/>
                </a:solidFill>
                <a:effectLst/>
                <a:latin typeface="Calibri" panose="020F0502020204030204" pitchFamily="34" charset="0"/>
              </a:rPr>
              <a:t>Buchberger</a:t>
            </a:r>
            <a:r>
              <a:rPr lang="en-GB" sz="1800" b="0" i="0" u="none" strike="noStrike" dirty="0">
                <a:solidFill>
                  <a:srgbClr val="000000"/>
                </a:solidFill>
                <a:effectLst/>
                <a:latin typeface="Calibri" panose="020F0502020204030204" pitchFamily="34" charset="0"/>
              </a:rPr>
              <a:t>, M. P. (2016). Introduction to interdisciplinary studies. Sage Publications.</a:t>
            </a:r>
            <a:r>
              <a:rPr lang="en-GB" dirty="0"/>
              <a:t> </a:t>
            </a:r>
          </a:p>
          <a:p>
            <a:endParaRPr lang="en-GB" dirty="0"/>
          </a:p>
          <a:p>
            <a:r>
              <a:rPr lang="en-US" sz="1800" dirty="0">
                <a:effectLst/>
                <a:latin typeface="Calibri" panose="020F0502020204030204" pitchFamily="34" charset="0"/>
                <a:ea typeface="Calibri" panose="020F0502020204030204" pitchFamily="34" charset="0"/>
              </a:rPr>
              <a:t>Nonaka, I. (1994). A Dynamic Theory of Organizational Knowledge Creation. </a:t>
            </a:r>
            <a:r>
              <a:rPr lang="en-US" sz="1800" i="1" dirty="0">
                <a:effectLst/>
                <a:latin typeface="Calibri" panose="020F0502020204030204" pitchFamily="34" charset="0"/>
                <a:ea typeface="Calibri" panose="020F0502020204030204" pitchFamily="34" charset="0"/>
              </a:rPr>
              <a:t>Organization Science, 5</a:t>
            </a:r>
            <a:r>
              <a:rPr lang="en-US" sz="1800" dirty="0">
                <a:effectLst/>
                <a:latin typeface="Calibri" panose="020F0502020204030204" pitchFamily="34" charset="0"/>
                <a:ea typeface="Calibri" panose="020F0502020204030204" pitchFamily="34" charset="0"/>
              </a:rPr>
              <a:t>(1), 14-37. Retrieved from </a:t>
            </a:r>
            <a:r>
              <a:rPr lang="en-US" sz="1800" u="sng" dirty="0">
                <a:solidFill>
                  <a:srgbClr val="0563C1"/>
                </a:solidFill>
                <a:effectLst/>
                <a:latin typeface="Calibri" panose="020F0502020204030204" pitchFamily="34" charset="0"/>
                <a:ea typeface="Calibri" panose="020F0502020204030204" pitchFamily="34" charset="0"/>
                <a:hlinkClick r:id="rId4"/>
              </a:rPr>
              <a:t>https://pubsonline.informs.org/doi/abs/10.1287/orsc.5.1.14</a:t>
            </a:r>
            <a:r>
              <a:rPr lang="en-US" sz="1800" dirty="0">
                <a:effectLst/>
                <a:latin typeface="Calibri" panose="020F0502020204030204" pitchFamily="34" charset="0"/>
                <a:ea typeface="Calibri" panose="020F0502020204030204" pitchFamily="34" charset="0"/>
              </a:rPr>
              <a:t>. doi:10.1287/orsc.5.1.14</a:t>
            </a:r>
            <a:endParaRPr lang="en-GB" sz="1800" dirty="0">
              <a:effectLst/>
              <a:latin typeface="Calibri" panose="020F0502020204030204" pitchFamily="34" charset="0"/>
              <a:ea typeface="Calibri" panose="020F0502020204030204" pitchFamily="34" charset="0"/>
            </a:endParaRPr>
          </a:p>
          <a:p>
            <a:endParaRPr lang="en-GB" dirty="0"/>
          </a:p>
          <a:p>
            <a:endParaRPr lang="en-GB" dirty="0"/>
          </a:p>
          <a:p>
            <a:endParaRPr lang="en-GB" dirty="0"/>
          </a:p>
        </p:txBody>
      </p:sp>
    </p:spTree>
    <p:extLst>
      <p:ext uri="{BB962C8B-B14F-4D97-AF65-F5344CB8AC3E}">
        <p14:creationId xmlns:p14="http://schemas.microsoft.com/office/powerpoint/2010/main" val="3090661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838200" y="327026"/>
            <a:ext cx="10515600" cy="739774"/>
          </a:xfrm>
          <a:solidFill>
            <a:schemeClr val="bg1">
              <a:lumMod val="95000"/>
            </a:schemeClr>
          </a:solidFill>
        </p:spPr>
        <p:txBody>
          <a:bodyPr/>
          <a:lstStyle/>
          <a:p>
            <a:r>
              <a:rPr lang="en-US" sz="44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interdisciplinary </a:t>
            </a:r>
            <a:r>
              <a:rPr lang="en-US" dirty="0">
                <a:solidFill>
                  <a:srgbClr val="00B050"/>
                </a:solidFill>
                <a:latin typeface="Calibri" panose="020F0502020204030204" pitchFamily="34" charset="0"/>
                <a:cs typeface="Times New Roman" panose="02020603050405020304" pitchFamily="18" charset="0"/>
              </a:rPr>
              <a:t>Appreciation</a:t>
            </a:r>
            <a:br>
              <a:rPr lang="en-US" dirty="0">
                <a:solidFill>
                  <a:srgbClr val="00B050"/>
                </a:solidFill>
                <a:latin typeface="Calibri" panose="020F0502020204030204" pitchFamily="34" charset="0"/>
                <a:cs typeface="Times New Roman" panose="02020603050405020304" pitchFamily="18" charset="0"/>
              </a:rPr>
            </a:br>
            <a:br>
              <a:rPr lang="en-GB" sz="44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endParaRPr lang="en-GB" b="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2</a:t>
            </a:fld>
            <a:endParaRPr lang="en-US" dirty="0"/>
          </a:p>
        </p:txBody>
      </p:sp>
      <p:sp>
        <p:nvSpPr>
          <p:cNvPr id="4" name="TextBox 3">
            <a:extLst>
              <a:ext uri="{FF2B5EF4-FFF2-40B4-BE49-F238E27FC236}">
                <a16:creationId xmlns:a16="http://schemas.microsoft.com/office/drawing/2014/main" id="{1B424C0D-4356-4D8A-8EDF-2C1F5419B1C7}"/>
              </a:ext>
            </a:extLst>
          </p:cNvPr>
          <p:cNvSpPr txBox="1"/>
          <p:nvPr/>
        </p:nvSpPr>
        <p:spPr>
          <a:xfrm>
            <a:off x="838200" y="1436608"/>
            <a:ext cx="3903133" cy="2217082"/>
          </a:xfrm>
          <a:prstGeom prst="rect">
            <a:avLst/>
          </a:prstGeom>
          <a:noFill/>
        </p:spPr>
        <p:txBody>
          <a:bodyPr wrap="square" rtlCol="0">
            <a:spAutoFit/>
          </a:bodyPr>
          <a:lstStyle/>
          <a:p>
            <a:pPr lvl="0">
              <a:lnSpc>
                <a:spcPct val="150000"/>
              </a:lnSpc>
            </a:pPr>
            <a:r>
              <a:rPr lang="en-GB" sz="3200" b="1" dirty="0"/>
              <a:t>WARM UP</a:t>
            </a:r>
          </a:p>
          <a:p>
            <a:pPr lvl="0">
              <a:lnSpc>
                <a:spcPct val="150000"/>
              </a:lnSpc>
            </a:pPr>
            <a:endParaRPr lang="en-GB" sz="3200" b="1" dirty="0"/>
          </a:p>
          <a:p>
            <a:pPr lvl="0">
              <a:lnSpc>
                <a:spcPct val="150000"/>
              </a:lnSpc>
            </a:pPr>
            <a:endParaRPr lang="en-GB" sz="3200" b="1" dirty="0"/>
          </a:p>
        </p:txBody>
      </p:sp>
      <p:sp>
        <p:nvSpPr>
          <p:cNvPr id="5" name="Rectangle 4">
            <a:extLst>
              <a:ext uri="{FF2B5EF4-FFF2-40B4-BE49-F238E27FC236}">
                <a16:creationId xmlns:a16="http://schemas.microsoft.com/office/drawing/2014/main" id="{F0C00B49-E3C2-4807-A739-0630844FC28D}"/>
              </a:ext>
            </a:extLst>
          </p:cNvPr>
          <p:cNvSpPr/>
          <p:nvPr/>
        </p:nvSpPr>
        <p:spPr>
          <a:xfrm>
            <a:off x="1381417" y="2492953"/>
            <a:ext cx="3670301" cy="3471814"/>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lnSpc>
                <a:spcPct val="150000"/>
              </a:lnSpc>
              <a:buAutoNum type="arabicPeriod"/>
            </a:pPr>
            <a:r>
              <a:rPr lang="en-GB" sz="2800" dirty="0">
                <a:solidFill>
                  <a:schemeClr val="tx1"/>
                </a:solidFill>
              </a:rPr>
              <a:t>Primary Teacher</a:t>
            </a:r>
          </a:p>
          <a:p>
            <a:pPr marL="514350" indent="-514350">
              <a:lnSpc>
                <a:spcPct val="150000"/>
              </a:lnSpc>
              <a:buAutoNum type="arabicPeriod"/>
            </a:pPr>
            <a:r>
              <a:rPr lang="en-GB" sz="2800" dirty="0">
                <a:solidFill>
                  <a:schemeClr val="tx1"/>
                </a:solidFill>
              </a:rPr>
              <a:t>Farmer</a:t>
            </a:r>
          </a:p>
          <a:p>
            <a:pPr marL="514350" indent="-514350">
              <a:lnSpc>
                <a:spcPct val="150000"/>
              </a:lnSpc>
              <a:buAutoNum type="arabicPeriod"/>
            </a:pPr>
            <a:r>
              <a:rPr lang="en-GB" sz="2800" dirty="0">
                <a:solidFill>
                  <a:schemeClr val="tx1"/>
                </a:solidFill>
              </a:rPr>
              <a:t>Cleaner</a:t>
            </a:r>
          </a:p>
          <a:p>
            <a:pPr marL="514350" indent="-514350">
              <a:lnSpc>
                <a:spcPct val="150000"/>
              </a:lnSpc>
              <a:buAutoNum type="arabicPeriod"/>
            </a:pPr>
            <a:r>
              <a:rPr lang="en-GB" sz="2800" dirty="0">
                <a:solidFill>
                  <a:schemeClr val="tx1"/>
                </a:solidFill>
              </a:rPr>
              <a:t>Cobbler</a:t>
            </a:r>
          </a:p>
          <a:p>
            <a:pPr marL="514350" indent="-514350">
              <a:lnSpc>
                <a:spcPct val="150000"/>
              </a:lnSpc>
              <a:buAutoNum type="arabicPeriod"/>
            </a:pPr>
            <a:r>
              <a:rPr lang="en-GB" sz="2800" dirty="0">
                <a:solidFill>
                  <a:schemeClr val="tx1"/>
                </a:solidFill>
              </a:rPr>
              <a:t> Astronaut  </a:t>
            </a:r>
          </a:p>
        </p:txBody>
      </p:sp>
      <p:pic>
        <p:nvPicPr>
          <p:cNvPr id="7" name="Graphic 6" descr="Stopwatch with solid fill">
            <a:extLst>
              <a:ext uri="{FF2B5EF4-FFF2-40B4-BE49-F238E27FC236}">
                <a16:creationId xmlns:a16="http://schemas.microsoft.com/office/drawing/2014/main" id="{9ABED026-A05E-433C-8D9F-293CF1D8FA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69815" y="2264164"/>
            <a:ext cx="3416300" cy="3416300"/>
          </a:xfrm>
          <a:prstGeom prst="rect">
            <a:avLst/>
          </a:prstGeom>
        </p:spPr>
      </p:pic>
      <p:sp>
        <p:nvSpPr>
          <p:cNvPr id="8" name="TextBox 7">
            <a:extLst>
              <a:ext uri="{FF2B5EF4-FFF2-40B4-BE49-F238E27FC236}">
                <a16:creationId xmlns:a16="http://schemas.microsoft.com/office/drawing/2014/main" id="{1E8A55BA-E76E-4FA8-84C9-E5B5C0A2DC8E}"/>
              </a:ext>
            </a:extLst>
          </p:cNvPr>
          <p:cNvSpPr txBox="1"/>
          <p:nvPr/>
        </p:nvSpPr>
        <p:spPr>
          <a:xfrm>
            <a:off x="6659416" y="5357299"/>
            <a:ext cx="2768600" cy="646331"/>
          </a:xfrm>
          <a:prstGeom prst="rect">
            <a:avLst/>
          </a:prstGeom>
          <a:noFill/>
        </p:spPr>
        <p:txBody>
          <a:bodyPr wrap="square" rtlCol="0">
            <a:spAutoFit/>
          </a:bodyPr>
          <a:lstStyle/>
          <a:p>
            <a:r>
              <a:rPr lang="en-GB" sz="3600" b="1" dirty="0">
                <a:highlight>
                  <a:srgbClr val="FFFF00"/>
                </a:highlight>
              </a:rPr>
              <a:t>30 Seconds</a:t>
            </a:r>
          </a:p>
        </p:txBody>
      </p:sp>
      <p:sp>
        <p:nvSpPr>
          <p:cNvPr id="9" name="TextBox 8">
            <a:extLst>
              <a:ext uri="{FF2B5EF4-FFF2-40B4-BE49-F238E27FC236}">
                <a16:creationId xmlns:a16="http://schemas.microsoft.com/office/drawing/2014/main" id="{55838C6A-B6A1-4361-8B8F-F643DA0DD994}"/>
              </a:ext>
            </a:extLst>
          </p:cNvPr>
          <p:cNvSpPr txBox="1"/>
          <p:nvPr/>
        </p:nvSpPr>
        <p:spPr>
          <a:xfrm>
            <a:off x="6096000" y="1436608"/>
            <a:ext cx="5486400" cy="2217082"/>
          </a:xfrm>
          <a:prstGeom prst="rect">
            <a:avLst/>
          </a:prstGeom>
          <a:noFill/>
        </p:spPr>
        <p:txBody>
          <a:bodyPr wrap="square" rtlCol="0">
            <a:spAutoFit/>
          </a:bodyPr>
          <a:lstStyle/>
          <a:p>
            <a:pPr lvl="0">
              <a:lnSpc>
                <a:spcPct val="150000"/>
              </a:lnSpc>
            </a:pPr>
            <a:r>
              <a:rPr lang="en-GB" sz="3200" b="1" dirty="0"/>
              <a:t>Split your group in  two…</a:t>
            </a:r>
          </a:p>
          <a:p>
            <a:pPr lvl="0">
              <a:lnSpc>
                <a:spcPct val="150000"/>
              </a:lnSpc>
            </a:pPr>
            <a:endParaRPr lang="en-GB" sz="3200" b="1" dirty="0"/>
          </a:p>
          <a:p>
            <a:pPr lvl="0">
              <a:lnSpc>
                <a:spcPct val="150000"/>
              </a:lnSpc>
            </a:pPr>
            <a:endParaRPr lang="en-GB" sz="3200" b="1" dirty="0"/>
          </a:p>
        </p:txBody>
      </p:sp>
    </p:spTree>
    <p:extLst>
      <p:ext uri="{BB962C8B-B14F-4D97-AF65-F5344CB8AC3E}">
        <p14:creationId xmlns:p14="http://schemas.microsoft.com/office/powerpoint/2010/main" val="1452805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838200" y="327026"/>
            <a:ext cx="10515600" cy="739774"/>
          </a:xfrm>
          <a:solidFill>
            <a:schemeClr val="bg1">
              <a:lumMod val="95000"/>
            </a:schemeClr>
          </a:solidFill>
        </p:spPr>
        <p:txBody>
          <a:bodyPr/>
          <a:lstStyle/>
          <a:p>
            <a:r>
              <a:rPr lang="en-US" sz="4400"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Disciplinary </a:t>
            </a:r>
            <a:r>
              <a:rPr lang="en-US" dirty="0">
                <a:solidFill>
                  <a:srgbClr val="00B050"/>
                </a:solidFill>
                <a:latin typeface="Calibri" panose="020F0502020204030204" pitchFamily="34" charset="0"/>
                <a:cs typeface="Times New Roman" panose="02020603050405020304" pitchFamily="18" charset="0"/>
              </a:rPr>
              <a:t>Appreciation</a:t>
            </a:r>
            <a:br>
              <a:rPr lang="en-US" dirty="0">
                <a:solidFill>
                  <a:srgbClr val="00B050"/>
                </a:solidFill>
                <a:latin typeface="Calibri" panose="020F0502020204030204" pitchFamily="34" charset="0"/>
                <a:cs typeface="Times New Roman" panose="02020603050405020304" pitchFamily="18" charset="0"/>
              </a:rPr>
            </a:br>
            <a:br>
              <a:rPr lang="en-GB" sz="44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en-GB" sz="4000" b="0" dirty="0"/>
              <a:t>Aims for today:</a:t>
            </a:r>
            <a:endParaRPr lang="en-GB" b="0" dirty="0"/>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3</a:t>
            </a:fld>
            <a:endParaRPr lang="en-US" dirty="0"/>
          </a:p>
        </p:txBody>
      </p:sp>
      <p:sp>
        <p:nvSpPr>
          <p:cNvPr id="4" name="TextBox 3">
            <a:extLst>
              <a:ext uri="{FF2B5EF4-FFF2-40B4-BE49-F238E27FC236}">
                <a16:creationId xmlns:a16="http://schemas.microsoft.com/office/drawing/2014/main" id="{1B424C0D-4356-4D8A-8EDF-2C1F5419B1C7}"/>
              </a:ext>
            </a:extLst>
          </p:cNvPr>
          <p:cNvSpPr txBox="1"/>
          <p:nvPr/>
        </p:nvSpPr>
        <p:spPr>
          <a:xfrm>
            <a:off x="838200" y="2180391"/>
            <a:ext cx="9505507" cy="3521798"/>
          </a:xfrm>
          <a:prstGeom prst="rect">
            <a:avLst/>
          </a:prstGeom>
          <a:noFill/>
        </p:spPr>
        <p:txBody>
          <a:bodyPr wrap="square" rtlCol="0">
            <a:spAutoFit/>
          </a:bodyPr>
          <a:lstStyle/>
          <a:p>
            <a:pPr marL="514350" lvl="0" indent="-514350">
              <a:lnSpc>
                <a:spcPct val="150000"/>
              </a:lnSpc>
              <a:buFont typeface="+mj-lt"/>
              <a:buAutoNum type="arabicPeriod"/>
            </a:pPr>
            <a:r>
              <a:rPr lang="en-GB" sz="3200" b="1" dirty="0">
                <a:effectLst/>
                <a:latin typeface="Calibri" panose="020F0502020204030204" pitchFamily="34" charset="0"/>
                <a:ea typeface="Calibri" panose="020F0502020204030204" pitchFamily="34" charset="0"/>
                <a:cs typeface="Times New Roman" panose="02020603050405020304" pitchFamily="18" charset="0"/>
              </a:rPr>
              <a:t> Map out </a:t>
            </a:r>
            <a:r>
              <a:rPr lang="en-GB" sz="3200" dirty="0">
                <a:effectLst/>
                <a:latin typeface="Calibri" panose="020F0502020204030204" pitchFamily="34" charset="0"/>
                <a:ea typeface="Calibri" panose="020F0502020204030204" pitchFamily="34" charset="0"/>
                <a:cs typeface="Times New Roman" panose="02020603050405020304" pitchFamily="18" charset="0"/>
              </a:rPr>
              <a:t>the basics of your discipline. </a:t>
            </a:r>
          </a:p>
          <a:p>
            <a:pPr marL="342900" lvl="0" indent="-342900">
              <a:lnSpc>
                <a:spcPct val="150000"/>
              </a:lnSpc>
              <a:buFont typeface="+mj-lt"/>
              <a:buAutoNum type="arabicPeriod"/>
            </a:pPr>
            <a:r>
              <a:rPr lang="en-US" sz="3200" dirty="0">
                <a:latin typeface="Calibri" panose="020F0502020204030204" pitchFamily="34" charset="0"/>
                <a:cs typeface="Times New Roman" panose="02020603050405020304" pitchFamily="18" charset="0"/>
              </a:rPr>
              <a:t>   Make </a:t>
            </a:r>
            <a:r>
              <a:rPr lang="en-US" sz="3200" b="1" dirty="0">
                <a:latin typeface="Calibri" panose="020F0502020204030204" pitchFamily="34" charset="0"/>
                <a:cs typeface="Times New Roman" panose="02020603050405020304" pitchFamily="18" charset="0"/>
              </a:rPr>
              <a:t>connections</a:t>
            </a:r>
            <a:r>
              <a:rPr lang="en-US" sz="3200" dirty="0">
                <a:latin typeface="Calibri" panose="020F0502020204030204" pitchFamily="34" charset="0"/>
                <a:cs typeface="Times New Roman" panose="02020603050405020304" pitchFamily="18" charset="0"/>
              </a:rPr>
              <a:t>, find opportunities to grow.</a:t>
            </a:r>
          </a:p>
          <a:p>
            <a:pPr marL="342900" lvl="0" indent="-342900">
              <a:lnSpc>
                <a:spcPct val="150000"/>
              </a:lnSpc>
              <a:buFont typeface="+mj-lt"/>
              <a:buAutoNum type="arabicPeriod"/>
            </a:pPr>
            <a:endParaRPr lang="en-US" sz="1050" dirty="0">
              <a:latin typeface="Calibri" panose="020F0502020204030204" pitchFamily="34" charset="0"/>
              <a:cs typeface="Times New Roman" panose="02020603050405020304" pitchFamily="18" charset="0"/>
            </a:endParaRPr>
          </a:p>
          <a:p>
            <a:pPr lvl="0">
              <a:lnSpc>
                <a:spcPct val="150000"/>
              </a:lnSpc>
            </a:pPr>
            <a:r>
              <a:rPr lang="en-US" sz="3200" b="1" u="sng" dirty="0">
                <a:solidFill>
                  <a:schemeClr val="accent6">
                    <a:lumMod val="75000"/>
                  </a:schemeClr>
                </a:solidFill>
                <a:highlight>
                  <a:srgbClr val="FFFF00"/>
                </a:highlight>
                <a:latin typeface="Calibri" panose="020F0502020204030204" pitchFamily="34" charset="0"/>
                <a:cs typeface="Times New Roman" panose="02020603050405020304" pitchFamily="18" charset="0"/>
              </a:rPr>
              <a:t>Output: </a:t>
            </a:r>
            <a:r>
              <a:rPr lang="en-US" sz="3200" b="1" u="sng" dirty="0">
                <a:solidFill>
                  <a:schemeClr val="accent6">
                    <a:lumMod val="75000"/>
                  </a:schemeClr>
                </a:solidFill>
                <a:highlight>
                  <a:srgbClr val="FFFF00"/>
                </a:highlight>
                <a:latin typeface="Calibri" panose="020F0502020204030204" pitchFamily="34" charset="0"/>
                <a:cs typeface="Times New Roman" panose="02020603050405020304" pitchFamily="18" charset="0"/>
                <a:sym typeface="Wingdings" panose="05000000000000000000" pitchFamily="2" charset="2"/>
              </a:rPr>
              <a:t></a:t>
            </a:r>
            <a:endParaRPr lang="en-US" sz="3200" b="1" u="sng" dirty="0">
              <a:solidFill>
                <a:schemeClr val="accent6">
                  <a:lumMod val="75000"/>
                </a:schemeClr>
              </a:solidFill>
              <a:highlight>
                <a:srgbClr val="FFFF00"/>
              </a:highlight>
              <a:latin typeface="Calibri" panose="020F0502020204030204" pitchFamily="34" charset="0"/>
              <a:cs typeface="Times New Roman" panose="02020603050405020304" pitchFamily="18" charset="0"/>
            </a:endParaRPr>
          </a:p>
          <a:p>
            <a:pPr lvl="0">
              <a:lnSpc>
                <a:spcPct val="150000"/>
              </a:lnSpc>
            </a:pPr>
            <a:r>
              <a:rPr lang="en-GB" sz="4800" dirty="0"/>
              <a:t>(fill in here)</a:t>
            </a:r>
          </a:p>
        </p:txBody>
      </p:sp>
    </p:spTree>
    <p:extLst>
      <p:ext uri="{BB962C8B-B14F-4D97-AF65-F5344CB8AC3E}">
        <p14:creationId xmlns:p14="http://schemas.microsoft.com/office/powerpoint/2010/main" val="2347726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838200" y="365126"/>
            <a:ext cx="10515600" cy="676274"/>
          </a:xfrm>
          <a:solidFill>
            <a:schemeClr val="bg1">
              <a:lumMod val="95000"/>
            </a:schemeClr>
          </a:solidFill>
        </p:spPr>
        <p:txBody>
          <a:bodyPr/>
          <a:lstStyle/>
          <a:p>
            <a:r>
              <a:rPr lang="en-GB" dirty="0"/>
              <a:t> Today</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p:txBody>
          <a:bodyPr/>
          <a:lstStyle/>
          <a:p>
            <a:fld id="{6586D83B-F5E2-6149-B7DD-0F6F1BA75908}" type="slidenum">
              <a:rPr lang="en-US" smtClean="0"/>
              <a:pPr/>
              <a:t>4</a:t>
            </a:fld>
            <a:endParaRPr lang="en-US" dirty="0"/>
          </a:p>
        </p:txBody>
      </p:sp>
      <p:sp>
        <p:nvSpPr>
          <p:cNvPr id="4" name="TextBox 3">
            <a:extLst>
              <a:ext uri="{FF2B5EF4-FFF2-40B4-BE49-F238E27FC236}">
                <a16:creationId xmlns:a16="http://schemas.microsoft.com/office/drawing/2014/main" id="{1B424C0D-4356-4D8A-8EDF-2C1F5419B1C7}"/>
              </a:ext>
            </a:extLst>
          </p:cNvPr>
          <p:cNvSpPr txBox="1"/>
          <p:nvPr/>
        </p:nvSpPr>
        <p:spPr>
          <a:xfrm>
            <a:off x="2658097" y="1513750"/>
            <a:ext cx="8949092" cy="4433073"/>
          </a:xfrm>
          <a:prstGeom prst="rect">
            <a:avLst/>
          </a:prstGeom>
          <a:noFill/>
        </p:spPr>
        <p:txBody>
          <a:bodyPr wrap="square" rtlCol="0">
            <a:spAutoFit/>
          </a:bodyPr>
          <a:lstStyle/>
          <a:p>
            <a:pPr marL="1028700" lvl="0" indent="-1028700">
              <a:lnSpc>
                <a:spcPct val="150000"/>
              </a:lnSpc>
              <a:buFont typeface="+mj-lt"/>
              <a:buAutoNum type="romanLcPeriod"/>
            </a:pPr>
            <a:r>
              <a:rPr lang="en-GB" sz="3200" dirty="0"/>
              <a:t>Introduction </a:t>
            </a:r>
          </a:p>
          <a:p>
            <a:pPr marL="1028700" lvl="0" indent="-1028700">
              <a:lnSpc>
                <a:spcPct val="150000"/>
              </a:lnSpc>
              <a:buFont typeface="+mj-lt"/>
              <a:buAutoNum type="romanLcPeriod"/>
            </a:pPr>
            <a:r>
              <a:rPr lang="en-GB" sz="3200" dirty="0"/>
              <a:t>Concept Map</a:t>
            </a:r>
          </a:p>
          <a:p>
            <a:pPr marL="1028700" lvl="0" indent="-1028700">
              <a:lnSpc>
                <a:spcPct val="150000"/>
              </a:lnSpc>
              <a:buFont typeface="+mj-lt"/>
              <a:buAutoNum type="romanLcPeriod"/>
            </a:pPr>
            <a:r>
              <a:rPr lang="en-GB" sz="3200" dirty="0">
                <a:highlight>
                  <a:srgbClr val="FFFF00"/>
                </a:highlight>
              </a:rPr>
              <a:t>Break </a:t>
            </a:r>
          </a:p>
          <a:p>
            <a:pPr marL="1028700" indent="-1028700">
              <a:lnSpc>
                <a:spcPct val="150000"/>
              </a:lnSpc>
              <a:buFont typeface="+mj-lt"/>
              <a:buAutoNum type="romanLcPeriod"/>
            </a:pPr>
            <a:r>
              <a:rPr lang="en-GB" sz="3200" dirty="0"/>
              <a:t>Sharing</a:t>
            </a:r>
          </a:p>
          <a:p>
            <a:pPr marL="1028700" lvl="0" indent="-1028700">
              <a:lnSpc>
                <a:spcPct val="150000"/>
              </a:lnSpc>
              <a:buFont typeface="+mj-lt"/>
              <a:buAutoNum type="romanLcPeriod"/>
            </a:pPr>
            <a:r>
              <a:rPr lang="en-GB" sz="3200" dirty="0"/>
              <a:t>Linking</a:t>
            </a:r>
          </a:p>
          <a:p>
            <a:pPr marL="1028700" lvl="0" indent="-1028700">
              <a:lnSpc>
                <a:spcPct val="150000"/>
              </a:lnSpc>
              <a:buFont typeface="+mj-lt"/>
              <a:buAutoNum type="romanLcPeriod"/>
            </a:pPr>
            <a:r>
              <a:rPr lang="en-GB" sz="3200" dirty="0"/>
              <a:t>Wrap-up</a:t>
            </a:r>
          </a:p>
        </p:txBody>
      </p:sp>
      <p:pic>
        <p:nvPicPr>
          <p:cNvPr id="6" name="Graphic 5" descr="Coffee with solid fill">
            <a:extLst>
              <a:ext uri="{FF2B5EF4-FFF2-40B4-BE49-F238E27FC236}">
                <a16:creationId xmlns:a16="http://schemas.microsoft.com/office/drawing/2014/main" id="{21CCC11A-01A0-4C0B-AEA4-D0159E84776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64100" y="2903754"/>
            <a:ext cx="914400" cy="914400"/>
          </a:xfrm>
          <a:prstGeom prst="rect">
            <a:avLst/>
          </a:prstGeom>
        </p:spPr>
      </p:pic>
    </p:spTree>
    <p:extLst>
      <p:ext uri="{BB962C8B-B14F-4D97-AF65-F5344CB8AC3E}">
        <p14:creationId xmlns:p14="http://schemas.microsoft.com/office/powerpoint/2010/main" val="2072307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9347200" cy="688975"/>
          </a:xfrm>
          <a:solidFill>
            <a:schemeClr val="accent6">
              <a:lumMod val="20000"/>
              <a:lumOff val="80000"/>
            </a:schemeClr>
          </a:solidFill>
          <a:ln>
            <a:solidFill>
              <a:schemeClr val="accent6">
                <a:lumMod val="50000"/>
              </a:schemeClr>
            </a:solidFill>
          </a:ln>
        </p:spPr>
        <p:txBody>
          <a:bodyPr>
            <a:normAutofit fontScale="90000"/>
          </a:bodyPr>
          <a:lstStyle/>
          <a:p>
            <a:r>
              <a:rPr lang="en-US" b="1" i="0" kern="1200" cap="none" dirty="0">
                <a:latin typeface="Arial Narrow" panose="020B0606020202030204" pitchFamily="34" charset="0"/>
                <a:ea typeface="+mj-ea"/>
                <a:cs typeface="+mj-cs"/>
              </a:rPr>
              <a:t>i) Introduction  </a:t>
            </a:r>
          </a:p>
        </p:txBody>
      </p:sp>
      <p:sp>
        <p:nvSpPr>
          <p:cNvPr id="5" name="TextBox 4">
            <a:extLst>
              <a:ext uri="{FF2B5EF4-FFF2-40B4-BE49-F238E27FC236}">
                <a16:creationId xmlns:a16="http://schemas.microsoft.com/office/drawing/2014/main" id="{75E32EC6-8355-4546-B420-9D6C89215B79}"/>
              </a:ext>
            </a:extLst>
          </p:cNvPr>
          <p:cNvSpPr txBox="1"/>
          <p:nvPr/>
        </p:nvSpPr>
        <p:spPr>
          <a:xfrm>
            <a:off x="1265583" y="1625600"/>
            <a:ext cx="7086600" cy="646331"/>
          </a:xfrm>
          <a:prstGeom prst="rect">
            <a:avLst/>
          </a:prstGeom>
          <a:noFill/>
        </p:spPr>
        <p:txBody>
          <a:bodyPr wrap="square" rtlCol="0">
            <a:spAutoFit/>
          </a:bodyPr>
          <a:lstStyle/>
          <a:p>
            <a:r>
              <a:rPr lang="en-GB" sz="3600" dirty="0">
                <a:latin typeface="Calibri" panose="020F0502020204030204" pitchFamily="34" charset="0"/>
                <a:cs typeface="Calibri" panose="020F0502020204030204" pitchFamily="34" charset="0"/>
              </a:rPr>
              <a:t>Theory</a:t>
            </a:r>
          </a:p>
        </p:txBody>
      </p:sp>
      <p:pic>
        <p:nvPicPr>
          <p:cNvPr id="8" name="Picture 7" descr="Abstract mesh of blue lines and verticies">
            <a:extLst>
              <a:ext uri="{FF2B5EF4-FFF2-40B4-BE49-F238E27FC236}">
                <a16:creationId xmlns:a16="http://schemas.microsoft.com/office/drawing/2014/main" id="{A938744C-3EA0-4084-98C7-3B8E544DB8FB}"/>
              </a:ext>
            </a:extLst>
          </p:cNvPr>
          <p:cNvPicPr>
            <a:picLocks noChangeAspect="1"/>
          </p:cNvPicPr>
          <p:nvPr/>
        </p:nvPicPr>
        <p:blipFill rotWithShape="1">
          <a:blip r:embed="rId3"/>
          <a:srcRect t="14477"/>
          <a:stretch/>
        </p:blipFill>
        <p:spPr>
          <a:xfrm>
            <a:off x="1265583" y="2271931"/>
            <a:ext cx="9347200" cy="4110202"/>
          </a:xfrm>
          <a:prstGeom prst="rect">
            <a:avLst/>
          </a:prstGeom>
        </p:spPr>
      </p:pic>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5</a:t>
            </a:fld>
            <a:endParaRPr lang="en-US"/>
          </a:p>
        </p:txBody>
      </p:sp>
    </p:spTree>
    <p:extLst>
      <p:ext uri="{BB962C8B-B14F-4D97-AF65-F5344CB8AC3E}">
        <p14:creationId xmlns:p14="http://schemas.microsoft.com/office/powerpoint/2010/main" val="3713089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616689" y="403980"/>
            <a:ext cx="11118112" cy="727075"/>
          </a:xfrm>
          <a:solidFill>
            <a:schemeClr val="accent6">
              <a:lumMod val="20000"/>
              <a:lumOff val="80000"/>
            </a:schemeClr>
          </a:solidFill>
          <a:ln>
            <a:solidFill>
              <a:schemeClr val="accent6">
                <a:lumMod val="50000"/>
              </a:schemeClr>
            </a:solidFill>
          </a:ln>
        </p:spPr>
        <p:txBody>
          <a:bodyPr>
            <a:normAutofit fontScale="90000"/>
          </a:bodyPr>
          <a:lstStyle/>
          <a:p>
            <a:r>
              <a:rPr lang="en-US" b="0" i="0" kern="1200" cap="none" dirty="0">
                <a:latin typeface="Arial Narrow" panose="020B0606020202030204" pitchFamily="34" charset="0"/>
                <a:ea typeface="+mj-ea"/>
                <a:cs typeface="+mj-cs"/>
              </a:rPr>
              <a:t>i) Introduction | </a:t>
            </a:r>
            <a:r>
              <a:rPr lang="en-US" sz="4400" cap="none" dirty="0">
                <a:solidFill>
                  <a:schemeClr val="accent6">
                    <a:lumMod val="75000"/>
                  </a:schemeClr>
                </a:solidFill>
              </a:rPr>
              <a:t>Knowledge Conversion Theory </a:t>
            </a:r>
            <a:r>
              <a:rPr lang="en-US" sz="2700" b="0" cap="none" dirty="0">
                <a:solidFill>
                  <a:schemeClr val="accent6">
                    <a:lumMod val="75000"/>
                  </a:schemeClr>
                </a:solidFill>
              </a:rPr>
              <a:t>(Nonaka 1994).</a:t>
            </a:r>
            <a:br>
              <a:rPr lang="en-US" sz="3600" dirty="0">
                <a:solidFill>
                  <a:schemeClr val="accent6">
                    <a:lumMod val="75000"/>
                  </a:schemeClr>
                </a:solidFill>
              </a:rPr>
            </a:br>
            <a:r>
              <a:rPr lang="en-US" b="1" i="0" kern="1200" cap="none" dirty="0">
                <a:latin typeface="Arial Narrow" panose="020B0606020202030204" pitchFamily="34" charset="0"/>
                <a:ea typeface="+mj-ea"/>
                <a:cs typeface="+mj-cs"/>
              </a:rPr>
              <a:t> </a:t>
            </a:r>
          </a:p>
        </p:txBody>
      </p:sp>
      <p:sp>
        <p:nvSpPr>
          <p:cNvPr id="5" name="TextBox 4">
            <a:extLst>
              <a:ext uri="{FF2B5EF4-FFF2-40B4-BE49-F238E27FC236}">
                <a16:creationId xmlns:a16="http://schemas.microsoft.com/office/drawing/2014/main" id="{2046B2C4-F3F1-4B28-BE94-E8A0884CE708}"/>
              </a:ext>
            </a:extLst>
          </p:cNvPr>
          <p:cNvSpPr txBox="1"/>
          <p:nvPr/>
        </p:nvSpPr>
        <p:spPr>
          <a:xfrm>
            <a:off x="80333" y="2754659"/>
            <a:ext cx="8104689" cy="4035040"/>
          </a:xfrm>
          <a:prstGeom prst="rect">
            <a:avLst/>
          </a:prstGeom>
          <a:solidFill>
            <a:schemeClr val="bg1"/>
          </a:solidFill>
        </p:spPr>
        <p:txBody>
          <a:bodyPr rtlCol="0">
            <a:normAutofit/>
          </a:bodyPr>
          <a:lstStyle/>
          <a:p>
            <a:pPr marL="57186" defTabSz="914256">
              <a:lnSpc>
                <a:spcPct val="150000"/>
              </a:lnSpc>
              <a:spcAft>
                <a:spcPts val="600"/>
              </a:spcAft>
            </a:pPr>
            <a:r>
              <a:rPr lang="en-US" sz="3200" dirty="0"/>
              <a:t> </a:t>
            </a:r>
          </a:p>
          <a:p>
            <a:pPr marL="514386" indent="-457200" defTabSz="914256">
              <a:lnSpc>
                <a:spcPct val="90000"/>
              </a:lnSpc>
              <a:spcAft>
                <a:spcPts val="600"/>
              </a:spcAft>
              <a:buFont typeface="Arial" panose="020B0604020202020204" pitchFamily="34" charset="0"/>
              <a:buChar char="•"/>
            </a:pPr>
            <a:endParaRPr lang="en-US" sz="3200" dirty="0"/>
          </a:p>
        </p:txBody>
      </p:sp>
      <p:graphicFrame>
        <p:nvGraphicFramePr>
          <p:cNvPr id="4" name="Table 5">
            <a:extLst>
              <a:ext uri="{FF2B5EF4-FFF2-40B4-BE49-F238E27FC236}">
                <a16:creationId xmlns:a16="http://schemas.microsoft.com/office/drawing/2014/main" id="{1F4A3D64-3E71-4B10-921A-5393701A970A}"/>
              </a:ext>
            </a:extLst>
          </p:cNvPr>
          <p:cNvGraphicFramePr>
            <a:graphicFrameLocks noGrp="1"/>
          </p:cNvGraphicFramePr>
          <p:nvPr>
            <p:extLst>
              <p:ext uri="{D42A27DB-BD31-4B8C-83A1-F6EECF244321}">
                <p14:modId xmlns:p14="http://schemas.microsoft.com/office/powerpoint/2010/main" val="3992882365"/>
              </p:ext>
            </p:extLst>
          </p:nvPr>
        </p:nvGraphicFramePr>
        <p:xfrm>
          <a:off x="1060143" y="1994668"/>
          <a:ext cx="10196624" cy="3474720"/>
        </p:xfrm>
        <a:graphic>
          <a:graphicData uri="http://schemas.openxmlformats.org/drawingml/2006/table">
            <a:tbl>
              <a:tblPr firstRow="1" bandRow="1">
                <a:tableStyleId>{5940675A-B579-460E-94D1-54222C63F5DA}</a:tableStyleId>
              </a:tblPr>
              <a:tblGrid>
                <a:gridCol w="4784649">
                  <a:extLst>
                    <a:ext uri="{9D8B030D-6E8A-4147-A177-3AD203B41FA5}">
                      <a16:colId xmlns:a16="http://schemas.microsoft.com/office/drawing/2014/main" val="1660976917"/>
                    </a:ext>
                  </a:extLst>
                </a:gridCol>
                <a:gridCol w="5411975">
                  <a:extLst>
                    <a:ext uri="{9D8B030D-6E8A-4147-A177-3AD203B41FA5}">
                      <a16:colId xmlns:a16="http://schemas.microsoft.com/office/drawing/2014/main" val="1207926153"/>
                    </a:ext>
                  </a:extLst>
                </a:gridCol>
              </a:tblGrid>
              <a:tr h="592522">
                <a:tc>
                  <a:txBody>
                    <a:bodyPr/>
                    <a:lstStyle/>
                    <a:p>
                      <a:r>
                        <a:rPr lang="en-GB" sz="2400" b="1" dirty="0"/>
                        <a:t>Socialisation – Tacit to Tacit</a:t>
                      </a:r>
                    </a:p>
                    <a:p>
                      <a:endParaRPr lang="en-GB" sz="2400" b="1" dirty="0"/>
                    </a:p>
                    <a:p>
                      <a:pPr marL="285750" indent="-285750">
                        <a:buFontTx/>
                        <a:buChar char="-"/>
                      </a:pPr>
                      <a:r>
                        <a:rPr lang="en-GB" sz="2200" dirty="0"/>
                        <a:t>Hard to </a:t>
                      </a:r>
                      <a:r>
                        <a:rPr lang="en-GB" sz="2200" b="1" dirty="0"/>
                        <a:t>formalise</a:t>
                      </a:r>
                    </a:p>
                    <a:p>
                      <a:pPr marL="285750" indent="-285750">
                        <a:buFontTx/>
                        <a:buChar char="-"/>
                      </a:pPr>
                      <a:r>
                        <a:rPr lang="en-GB" sz="2200" b="1" dirty="0"/>
                        <a:t>Context</a:t>
                      </a:r>
                      <a:r>
                        <a:rPr lang="en-GB" sz="2200" dirty="0"/>
                        <a:t> specific</a:t>
                      </a:r>
                    </a:p>
                    <a:p>
                      <a:pPr marL="285750" indent="-285750">
                        <a:buFontTx/>
                        <a:buChar char="-"/>
                      </a:pPr>
                      <a:r>
                        <a:rPr lang="en-GB" sz="2200" dirty="0"/>
                        <a:t>Shared – same </a:t>
                      </a:r>
                      <a:r>
                        <a:rPr lang="en-GB" sz="2200" b="1" dirty="0"/>
                        <a:t>experience</a:t>
                      </a:r>
                    </a:p>
                    <a:p>
                      <a:pPr marL="285750" indent="-285750">
                        <a:buFontTx/>
                        <a:buChar char="-"/>
                      </a:pPr>
                      <a:endParaRPr lang="en-GB" sz="2400" dirty="0"/>
                    </a:p>
                  </a:txBody>
                  <a:tcPr>
                    <a:solidFill>
                      <a:schemeClr val="bg1"/>
                    </a:solidFill>
                  </a:tcPr>
                </a:tc>
                <a:tc>
                  <a:txBody>
                    <a:bodyPr/>
                    <a:lstStyle/>
                    <a:p>
                      <a:r>
                        <a:rPr lang="en-GB" sz="2400" b="1" dirty="0"/>
                        <a:t>Externalisation – Tacit to Explicit</a:t>
                      </a:r>
                    </a:p>
                    <a:p>
                      <a:endParaRPr lang="en-GB" sz="2400" b="1" dirty="0"/>
                    </a:p>
                    <a:p>
                      <a:pPr marL="285750" indent="-285750">
                        <a:buFontTx/>
                        <a:buChar char="-"/>
                      </a:pPr>
                      <a:r>
                        <a:rPr lang="en-GB" sz="2200" dirty="0"/>
                        <a:t>Translation through </a:t>
                      </a:r>
                      <a:r>
                        <a:rPr lang="en-GB" sz="2200" b="1" dirty="0"/>
                        <a:t>metaphors</a:t>
                      </a:r>
                      <a:r>
                        <a:rPr lang="en-GB" sz="2200" dirty="0"/>
                        <a:t>, diagrams, etc.</a:t>
                      </a:r>
                    </a:p>
                    <a:p>
                      <a:pPr marL="285750" indent="-285750">
                        <a:buFontTx/>
                        <a:buChar char="-"/>
                      </a:pPr>
                      <a:r>
                        <a:rPr lang="en-GB" sz="2200" dirty="0"/>
                        <a:t>Transforms into “</a:t>
                      </a:r>
                      <a:r>
                        <a:rPr lang="en-GB" sz="2200" b="1" dirty="0"/>
                        <a:t>shareable</a:t>
                      </a:r>
                      <a:r>
                        <a:rPr lang="en-GB" sz="2200" dirty="0"/>
                        <a:t>”</a:t>
                      </a:r>
                    </a:p>
                    <a:p>
                      <a:pPr marL="285750" indent="-285750">
                        <a:buFontTx/>
                        <a:buChar char="-"/>
                      </a:pPr>
                      <a:endParaRPr lang="en-GB" sz="2400" dirty="0"/>
                    </a:p>
                  </a:txBody>
                  <a:tcPr>
                    <a:solidFill>
                      <a:schemeClr val="bg1"/>
                    </a:solidFill>
                  </a:tcPr>
                </a:tc>
                <a:extLst>
                  <a:ext uri="{0D108BD9-81ED-4DB2-BD59-A6C34878D82A}">
                    <a16:rowId xmlns:a16="http://schemas.microsoft.com/office/drawing/2014/main" val="70005539"/>
                  </a:ext>
                </a:extLst>
              </a:tr>
              <a:tr h="370840">
                <a:tc>
                  <a:txBody>
                    <a:bodyPr/>
                    <a:lstStyle/>
                    <a:p>
                      <a:r>
                        <a:rPr lang="en-GB" sz="1800" b="1" dirty="0">
                          <a:solidFill>
                            <a:schemeClr val="bg2"/>
                          </a:solidFill>
                        </a:rPr>
                        <a:t>Internalisation – Explicit to Tacit</a:t>
                      </a:r>
                    </a:p>
                    <a:p>
                      <a:endParaRPr lang="en-GB" sz="1800" b="1" dirty="0">
                        <a:solidFill>
                          <a:schemeClr val="bg2"/>
                        </a:solidFill>
                      </a:endParaRPr>
                    </a:p>
                    <a:p>
                      <a:r>
                        <a:rPr lang="en-GB" sz="1800" b="0" dirty="0">
                          <a:solidFill>
                            <a:schemeClr val="bg2"/>
                          </a:solidFill>
                        </a:rPr>
                        <a:t>- Learn by </a:t>
                      </a:r>
                      <a:r>
                        <a:rPr lang="en-GB" sz="1800" b="1" dirty="0">
                          <a:solidFill>
                            <a:schemeClr val="bg2"/>
                          </a:solidFill>
                        </a:rPr>
                        <a:t>doing</a:t>
                      </a:r>
                      <a:r>
                        <a:rPr lang="en-GB" sz="1800" b="0" dirty="0">
                          <a:solidFill>
                            <a:schemeClr val="bg2"/>
                          </a:solidFill>
                        </a:rPr>
                        <a:t>/ sharing</a:t>
                      </a:r>
                    </a:p>
                    <a:p>
                      <a:endParaRPr lang="en-GB" sz="2400" b="0" dirty="0">
                        <a:solidFill>
                          <a:schemeClr val="bg2"/>
                        </a:solidFill>
                      </a:endParaRPr>
                    </a:p>
                  </a:txBody>
                  <a:tcPr>
                    <a:solidFill>
                      <a:schemeClr val="bg1">
                        <a:lumMod val="95000"/>
                      </a:schemeClr>
                    </a:solidFill>
                  </a:tcPr>
                </a:tc>
                <a:tc>
                  <a:txBody>
                    <a:bodyPr/>
                    <a:lstStyle/>
                    <a:p>
                      <a:r>
                        <a:rPr lang="en-GB" sz="1800" b="1" dirty="0">
                          <a:solidFill>
                            <a:schemeClr val="bg2"/>
                          </a:solidFill>
                        </a:rPr>
                        <a:t>Combination – Explicit to Explicit</a:t>
                      </a:r>
                    </a:p>
                    <a:p>
                      <a:endParaRPr lang="en-GB" sz="1800" b="1" dirty="0">
                        <a:solidFill>
                          <a:schemeClr val="bg2"/>
                        </a:solidFill>
                      </a:endParaRPr>
                    </a:p>
                    <a:p>
                      <a:pPr marL="285750" indent="-285750">
                        <a:buFontTx/>
                        <a:buChar char="-"/>
                      </a:pPr>
                      <a:r>
                        <a:rPr lang="en-GB" sz="1800" b="0" dirty="0">
                          <a:solidFill>
                            <a:schemeClr val="bg2"/>
                          </a:solidFill>
                        </a:rPr>
                        <a:t>New knowledge formed</a:t>
                      </a:r>
                      <a:r>
                        <a:rPr lang="en-GB" sz="1800" b="0" dirty="0">
                          <a:solidFill>
                            <a:schemeClr val="bg2"/>
                          </a:solidFill>
                          <a:sym typeface="Wingdings" panose="05000000000000000000" pitchFamily="2" charset="2"/>
                        </a:rPr>
                        <a:t></a:t>
                      </a:r>
                      <a:r>
                        <a:rPr lang="en-GB" sz="1800" b="0" dirty="0">
                          <a:solidFill>
                            <a:schemeClr val="bg2"/>
                          </a:solidFill>
                        </a:rPr>
                        <a:t> </a:t>
                      </a:r>
                      <a:r>
                        <a:rPr lang="en-GB" sz="1800" b="1" dirty="0">
                          <a:solidFill>
                            <a:schemeClr val="bg2"/>
                          </a:solidFill>
                        </a:rPr>
                        <a:t>reconfiguring</a:t>
                      </a:r>
                    </a:p>
                    <a:p>
                      <a:pPr marL="285750" indent="-285750">
                        <a:buFontTx/>
                        <a:buChar char="-"/>
                      </a:pPr>
                      <a:r>
                        <a:rPr lang="en-GB" sz="1800" b="0" dirty="0">
                          <a:solidFill>
                            <a:schemeClr val="bg2"/>
                          </a:solidFill>
                        </a:rPr>
                        <a:t>(add, </a:t>
                      </a:r>
                      <a:r>
                        <a:rPr lang="en-GB" sz="1800" b="1" dirty="0">
                          <a:solidFill>
                            <a:schemeClr val="bg2"/>
                          </a:solidFill>
                        </a:rPr>
                        <a:t>integrate</a:t>
                      </a:r>
                      <a:r>
                        <a:rPr lang="en-GB" sz="1800" b="0" dirty="0">
                          <a:solidFill>
                            <a:schemeClr val="bg2"/>
                          </a:solidFill>
                        </a:rPr>
                        <a:t>, categorise, etc.)</a:t>
                      </a:r>
                    </a:p>
                  </a:txBody>
                  <a:tcPr>
                    <a:solidFill>
                      <a:schemeClr val="bg1">
                        <a:lumMod val="95000"/>
                      </a:schemeClr>
                    </a:solidFill>
                  </a:tcPr>
                </a:tc>
                <a:extLst>
                  <a:ext uri="{0D108BD9-81ED-4DB2-BD59-A6C34878D82A}">
                    <a16:rowId xmlns:a16="http://schemas.microsoft.com/office/drawing/2014/main" val="2590307270"/>
                  </a:ext>
                </a:extLst>
              </a:tr>
            </a:tbl>
          </a:graphicData>
        </a:graphic>
      </p:graphicFrame>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6</a:t>
            </a:fld>
            <a:endParaRPr lang="en-US"/>
          </a:p>
        </p:txBody>
      </p:sp>
    </p:spTree>
    <p:extLst>
      <p:ext uri="{BB962C8B-B14F-4D97-AF65-F5344CB8AC3E}">
        <p14:creationId xmlns:p14="http://schemas.microsoft.com/office/powerpoint/2010/main" val="4211519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616688" y="365125"/>
            <a:ext cx="11376837" cy="836951"/>
          </a:xfrm>
          <a:solidFill>
            <a:schemeClr val="accent6">
              <a:lumMod val="20000"/>
              <a:lumOff val="80000"/>
            </a:schemeClr>
          </a:solidFill>
          <a:ln>
            <a:solidFill>
              <a:schemeClr val="accent6">
                <a:lumMod val="50000"/>
              </a:schemeClr>
            </a:solidFill>
          </a:ln>
        </p:spPr>
        <p:txBody>
          <a:bodyPr>
            <a:normAutofit fontScale="90000"/>
          </a:bodyPr>
          <a:lstStyle/>
          <a:p>
            <a:r>
              <a:rPr lang="en-US" b="1" i="0" kern="1200" cap="none" dirty="0">
                <a:latin typeface="Arial Narrow" panose="020B0606020202030204" pitchFamily="34" charset="0"/>
                <a:ea typeface="+mj-ea"/>
                <a:cs typeface="+mj-cs"/>
              </a:rPr>
              <a:t>ii) Concept Map</a:t>
            </a:r>
            <a:br>
              <a:rPr lang="en-US" sz="3600" dirty="0">
                <a:solidFill>
                  <a:schemeClr val="accent6">
                    <a:lumMod val="75000"/>
                  </a:schemeClr>
                </a:solidFill>
              </a:rPr>
            </a:br>
            <a:r>
              <a:rPr lang="en-US" b="1" i="0" kern="1200" cap="none" dirty="0">
                <a:latin typeface="Arial Narrow" panose="020B0606020202030204" pitchFamily="34" charset="0"/>
                <a:ea typeface="+mj-ea"/>
                <a:cs typeface="+mj-cs"/>
              </a:rPr>
              <a:t> </a:t>
            </a:r>
          </a:p>
        </p:txBody>
      </p:sp>
      <p:sp>
        <p:nvSpPr>
          <p:cNvPr id="5" name="TextBox 4">
            <a:extLst>
              <a:ext uri="{FF2B5EF4-FFF2-40B4-BE49-F238E27FC236}">
                <a16:creationId xmlns:a16="http://schemas.microsoft.com/office/drawing/2014/main" id="{2046B2C4-F3F1-4B28-BE94-E8A0884CE708}"/>
              </a:ext>
            </a:extLst>
          </p:cNvPr>
          <p:cNvSpPr txBox="1"/>
          <p:nvPr/>
        </p:nvSpPr>
        <p:spPr>
          <a:xfrm>
            <a:off x="1039311" y="1527560"/>
            <a:ext cx="9154325" cy="4702621"/>
          </a:xfrm>
          <a:prstGeom prst="rect">
            <a:avLst/>
          </a:prstGeom>
          <a:solidFill>
            <a:schemeClr val="bg1"/>
          </a:solidFill>
        </p:spPr>
        <p:txBody>
          <a:bodyPr rtlCol="0">
            <a:normAutofit/>
          </a:bodyPr>
          <a:lstStyle/>
          <a:p>
            <a:pPr marL="57186" defTabSz="914256">
              <a:lnSpc>
                <a:spcPct val="150000"/>
              </a:lnSpc>
              <a:spcAft>
                <a:spcPts val="600"/>
              </a:spcAft>
            </a:pPr>
            <a:r>
              <a:rPr lang="en-US" sz="3200" dirty="0"/>
              <a:t> </a:t>
            </a:r>
            <a:r>
              <a:rPr lang="en-US" sz="3200" b="1" u="sng" dirty="0">
                <a:highlight>
                  <a:srgbClr val="FFFF00"/>
                </a:highlight>
              </a:rPr>
              <a:t>Activity 2 – </a:t>
            </a:r>
            <a:r>
              <a:rPr lang="en-US" sz="2800" i="1" u="sng" dirty="0">
                <a:highlight>
                  <a:srgbClr val="FFFF00"/>
                </a:highlight>
              </a:rPr>
              <a:t>Discipline groups</a:t>
            </a:r>
          </a:p>
          <a:p>
            <a:pPr marL="57186" defTabSz="914256">
              <a:lnSpc>
                <a:spcPct val="150000"/>
              </a:lnSpc>
              <a:spcAft>
                <a:spcPts val="600"/>
              </a:spcAft>
            </a:pPr>
            <a:endParaRPr lang="en-US" sz="800" i="1" u="sng" dirty="0">
              <a:highlight>
                <a:srgbClr val="FFFF00"/>
              </a:highlight>
            </a:endParaRPr>
          </a:p>
          <a:p>
            <a:pPr marL="57186" defTabSz="914256">
              <a:lnSpc>
                <a:spcPct val="90000"/>
              </a:lnSpc>
              <a:spcAft>
                <a:spcPts val="600"/>
              </a:spcAft>
            </a:pPr>
            <a:r>
              <a:rPr lang="en-US" sz="3200" b="1" dirty="0"/>
              <a:t>Externalization:</a:t>
            </a:r>
          </a:p>
          <a:p>
            <a:pPr marL="57186" defTabSz="914256">
              <a:lnSpc>
                <a:spcPct val="90000"/>
              </a:lnSpc>
              <a:spcAft>
                <a:spcPts val="600"/>
              </a:spcAft>
            </a:pPr>
            <a:endParaRPr lang="en-US" dirty="0"/>
          </a:p>
          <a:p>
            <a:pPr marL="514386" indent="-457200" defTabSz="914256">
              <a:lnSpc>
                <a:spcPct val="90000"/>
              </a:lnSpc>
              <a:spcAft>
                <a:spcPts val="600"/>
              </a:spcAft>
              <a:buFont typeface="Arial" panose="020B0604020202020204" pitchFamily="34" charset="0"/>
              <a:buChar char="•"/>
            </a:pPr>
            <a:r>
              <a:rPr lang="en-US" sz="3200" dirty="0"/>
              <a:t>Essential theories</a:t>
            </a:r>
          </a:p>
          <a:p>
            <a:pPr marL="514386" indent="-457200" defTabSz="914256">
              <a:lnSpc>
                <a:spcPct val="90000"/>
              </a:lnSpc>
              <a:spcAft>
                <a:spcPts val="600"/>
              </a:spcAft>
              <a:buFont typeface="Arial" panose="020B0604020202020204" pitchFamily="34" charset="0"/>
              <a:buChar char="•"/>
            </a:pPr>
            <a:r>
              <a:rPr lang="en-US" sz="3200" dirty="0"/>
              <a:t>Rules</a:t>
            </a:r>
          </a:p>
          <a:p>
            <a:pPr marL="514386" indent="-457200" defTabSz="914256">
              <a:lnSpc>
                <a:spcPct val="90000"/>
              </a:lnSpc>
              <a:spcAft>
                <a:spcPts val="600"/>
              </a:spcAft>
              <a:buFont typeface="Arial" panose="020B0604020202020204" pitchFamily="34" charset="0"/>
              <a:buChar char="•"/>
            </a:pPr>
            <a:r>
              <a:rPr lang="en-US" sz="3200" dirty="0"/>
              <a:t>Tools</a:t>
            </a:r>
          </a:p>
          <a:p>
            <a:pPr marL="514386" indent="-457200" defTabSz="914256">
              <a:lnSpc>
                <a:spcPct val="90000"/>
              </a:lnSpc>
              <a:spcAft>
                <a:spcPts val="600"/>
              </a:spcAft>
              <a:buFont typeface="Arial" panose="020B0604020202020204" pitchFamily="34" charset="0"/>
              <a:buChar char="•"/>
            </a:pPr>
            <a:r>
              <a:rPr lang="en-US" sz="3200" dirty="0"/>
              <a:t>Influences</a:t>
            </a:r>
          </a:p>
          <a:p>
            <a:pPr marL="514386" indent="-457200" defTabSz="914256">
              <a:lnSpc>
                <a:spcPct val="90000"/>
              </a:lnSpc>
              <a:spcAft>
                <a:spcPts val="600"/>
              </a:spcAft>
              <a:buFont typeface="Arial" panose="020B0604020202020204" pitchFamily="34" charset="0"/>
              <a:buChar char="•"/>
            </a:pPr>
            <a:r>
              <a:rPr lang="en-US" sz="3200" dirty="0"/>
              <a:t>Boast – </a:t>
            </a:r>
            <a:r>
              <a:rPr lang="en-US" sz="3200" b="1" dirty="0"/>
              <a:t>Top 3</a:t>
            </a:r>
            <a:r>
              <a:rPr lang="en-US" sz="3200" dirty="0"/>
              <a:t> reasons why</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7</a:t>
            </a:fld>
            <a:endParaRPr lang="en-US"/>
          </a:p>
        </p:txBody>
      </p:sp>
      <p:pic>
        <p:nvPicPr>
          <p:cNvPr id="6" name="Picture 5" descr="Casual woman holding a sign on the side">
            <a:extLst>
              <a:ext uri="{FF2B5EF4-FFF2-40B4-BE49-F238E27FC236}">
                <a16:creationId xmlns:a16="http://schemas.microsoft.com/office/drawing/2014/main" id="{6FCEE71A-175B-4398-BC83-A42A2D747F0F}"/>
              </a:ext>
            </a:extLst>
          </p:cNvPr>
          <p:cNvPicPr>
            <a:picLocks noChangeAspect="1"/>
          </p:cNvPicPr>
          <p:nvPr/>
        </p:nvPicPr>
        <p:blipFill>
          <a:blip r:embed="rId3"/>
          <a:stretch>
            <a:fillRect/>
          </a:stretch>
        </p:blipFill>
        <p:spPr>
          <a:xfrm>
            <a:off x="4830080" y="1527560"/>
            <a:ext cx="3243016" cy="4702622"/>
          </a:xfrm>
          <a:prstGeom prst="rect">
            <a:avLst/>
          </a:prstGeom>
        </p:spPr>
      </p:pic>
      <p:pic>
        <p:nvPicPr>
          <p:cNvPr id="9" name="Picture 8" descr="Doctor holding sign">
            <a:extLst>
              <a:ext uri="{FF2B5EF4-FFF2-40B4-BE49-F238E27FC236}">
                <a16:creationId xmlns:a16="http://schemas.microsoft.com/office/drawing/2014/main" id="{3E438289-8F2A-44D6-B793-70A686AD9942}"/>
              </a:ext>
            </a:extLst>
          </p:cNvPr>
          <p:cNvPicPr>
            <a:picLocks noChangeAspect="1"/>
          </p:cNvPicPr>
          <p:nvPr/>
        </p:nvPicPr>
        <p:blipFill>
          <a:blip r:embed="rId4"/>
          <a:stretch>
            <a:fillRect/>
          </a:stretch>
        </p:blipFill>
        <p:spPr>
          <a:xfrm>
            <a:off x="7899877" y="1527559"/>
            <a:ext cx="3703978" cy="5266286"/>
          </a:xfrm>
          <a:prstGeom prst="rect">
            <a:avLst/>
          </a:prstGeom>
        </p:spPr>
      </p:pic>
      <p:pic>
        <p:nvPicPr>
          <p:cNvPr id="13" name="Picture 12">
            <a:extLst>
              <a:ext uri="{FF2B5EF4-FFF2-40B4-BE49-F238E27FC236}">
                <a16:creationId xmlns:a16="http://schemas.microsoft.com/office/drawing/2014/main" id="{EBA339DD-3440-4E12-BCA9-683D85377293}"/>
              </a:ext>
            </a:extLst>
          </p:cNvPr>
          <p:cNvPicPr>
            <a:picLocks noChangeAspect="1"/>
          </p:cNvPicPr>
          <p:nvPr/>
        </p:nvPicPr>
        <p:blipFill rotWithShape="1">
          <a:blip r:embed="rId5"/>
          <a:srcRect l="61787" t="74921" r="21808" b="9154"/>
          <a:stretch/>
        </p:blipFill>
        <p:spPr>
          <a:xfrm rot="21231545">
            <a:off x="4949593" y="2670632"/>
            <a:ext cx="2339371" cy="1277255"/>
          </a:xfrm>
          <a:prstGeom prst="rect">
            <a:avLst/>
          </a:prstGeom>
        </p:spPr>
      </p:pic>
      <p:pic>
        <p:nvPicPr>
          <p:cNvPr id="15" name="Picture 14">
            <a:extLst>
              <a:ext uri="{FF2B5EF4-FFF2-40B4-BE49-F238E27FC236}">
                <a16:creationId xmlns:a16="http://schemas.microsoft.com/office/drawing/2014/main" id="{2CC482E8-DA21-4A37-A268-C95923530CA2}"/>
              </a:ext>
            </a:extLst>
          </p:cNvPr>
          <p:cNvPicPr>
            <a:picLocks noChangeAspect="1"/>
          </p:cNvPicPr>
          <p:nvPr/>
        </p:nvPicPr>
        <p:blipFill rotWithShape="1">
          <a:blip r:embed="rId5"/>
          <a:srcRect l="30714" t="57143" r="42686" b="17672"/>
          <a:stretch/>
        </p:blipFill>
        <p:spPr>
          <a:xfrm rot="21405766">
            <a:off x="8040914" y="2873039"/>
            <a:ext cx="2624507" cy="1397789"/>
          </a:xfrm>
          <a:prstGeom prst="rect">
            <a:avLst/>
          </a:prstGeom>
        </p:spPr>
      </p:pic>
    </p:spTree>
    <p:extLst>
      <p:ext uri="{BB962C8B-B14F-4D97-AF65-F5344CB8AC3E}">
        <p14:creationId xmlns:p14="http://schemas.microsoft.com/office/powerpoint/2010/main" val="1507409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046B2C4-F3F1-4B28-BE94-E8A0884CE708}"/>
              </a:ext>
            </a:extLst>
          </p:cNvPr>
          <p:cNvSpPr txBox="1"/>
          <p:nvPr/>
        </p:nvSpPr>
        <p:spPr>
          <a:xfrm>
            <a:off x="616687" y="1518420"/>
            <a:ext cx="5437689" cy="4617094"/>
          </a:xfrm>
          <a:prstGeom prst="rect">
            <a:avLst/>
          </a:prstGeom>
          <a:solidFill>
            <a:schemeClr val="bg1"/>
          </a:solidFill>
          <a:ln w="19050">
            <a:solidFill>
              <a:schemeClr val="bg1"/>
            </a:solidFill>
          </a:ln>
        </p:spPr>
        <p:txBody>
          <a:bodyPr rtlCol="0">
            <a:normAutofit lnSpcReduction="10000"/>
          </a:bodyPr>
          <a:lstStyle/>
          <a:p>
            <a:pPr marL="57186" defTabSz="914256">
              <a:lnSpc>
                <a:spcPct val="150000"/>
              </a:lnSpc>
              <a:spcAft>
                <a:spcPts val="600"/>
              </a:spcAft>
            </a:pPr>
            <a:r>
              <a:rPr lang="en-US" sz="2800" b="1" u="sng" dirty="0">
                <a:latin typeface="Calibri" panose="020F0502020204030204" pitchFamily="34" charset="0"/>
                <a:cs typeface="Calibri" panose="020F0502020204030204" pitchFamily="34" charset="0"/>
              </a:rPr>
              <a:t>In </a:t>
            </a:r>
            <a:r>
              <a:rPr lang="en-US" sz="2800" b="1" u="sng" dirty="0">
                <a:highlight>
                  <a:srgbClr val="FFFF00"/>
                </a:highlight>
                <a:latin typeface="Calibri" panose="020F0502020204030204" pitchFamily="34" charset="0"/>
                <a:cs typeface="Calibri" panose="020F0502020204030204" pitchFamily="34" charset="0"/>
              </a:rPr>
              <a:t>DISCIPLINARY</a:t>
            </a:r>
            <a:r>
              <a:rPr lang="en-US" sz="2800" b="1" u="sng" dirty="0">
                <a:latin typeface="Calibri" panose="020F0502020204030204" pitchFamily="34" charset="0"/>
                <a:cs typeface="Calibri" panose="020F0502020204030204" pitchFamily="34" charset="0"/>
              </a:rPr>
              <a:t> teams</a:t>
            </a:r>
          </a:p>
          <a:p>
            <a:pPr marL="571536" indent="-514350" defTabSz="914256">
              <a:lnSpc>
                <a:spcPct val="150000"/>
              </a:lnSpc>
              <a:spcAft>
                <a:spcPts val="600"/>
              </a:spcAft>
              <a:buFont typeface="+mj-lt"/>
              <a:buAutoNum type="romanLcPeriod"/>
            </a:pPr>
            <a:r>
              <a:rPr lang="en-US" sz="3200" dirty="0">
                <a:latin typeface="Calibri" panose="020F0502020204030204" pitchFamily="34" charset="0"/>
                <a:cs typeface="Calibri" panose="020F0502020204030204" pitchFamily="34" charset="0"/>
              </a:rPr>
              <a:t>Preliminary list, eliminate, reassess…</a:t>
            </a:r>
          </a:p>
          <a:p>
            <a:pPr marL="571536" indent="-514350" defTabSz="914256">
              <a:lnSpc>
                <a:spcPct val="150000"/>
              </a:lnSpc>
              <a:spcAft>
                <a:spcPts val="600"/>
              </a:spcAft>
              <a:buFont typeface="+mj-lt"/>
              <a:buAutoNum type="romanLcPeriod"/>
            </a:pPr>
            <a:r>
              <a:rPr lang="en-US" sz="3200" dirty="0">
                <a:latin typeface="Calibri" panose="020F0502020204030204" pitchFamily="34" charset="0"/>
                <a:cs typeface="Calibri" panose="020F0502020204030204" pitchFamily="34" charset="0"/>
              </a:rPr>
              <a:t>Draw concept map, add details etc.</a:t>
            </a:r>
          </a:p>
          <a:p>
            <a:pPr marL="571536" indent="-514350" defTabSz="914256">
              <a:lnSpc>
                <a:spcPct val="150000"/>
              </a:lnSpc>
              <a:spcAft>
                <a:spcPts val="600"/>
              </a:spcAft>
              <a:buFont typeface="+mj-lt"/>
              <a:buAutoNum type="romanLcPeriod"/>
            </a:pPr>
            <a:r>
              <a:rPr lang="en-US" sz="3200" b="1" dirty="0">
                <a:latin typeface="Calibri" panose="020F0502020204030204" pitchFamily="34" charset="0"/>
                <a:cs typeface="Calibri" panose="020F0502020204030204" pitchFamily="34" charset="0"/>
              </a:rPr>
              <a:t>Top 5</a:t>
            </a:r>
            <a:r>
              <a:rPr lang="en-US" sz="3200" dirty="0">
                <a:latin typeface="Calibri" panose="020F0502020204030204" pitchFamily="34" charset="0"/>
                <a:cs typeface="Calibri" panose="020F0502020204030204" pitchFamily="34" charset="0"/>
              </a:rPr>
              <a:t> boasts</a:t>
            </a:r>
          </a:p>
          <a:p>
            <a:pPr marL="57186" defTabSz="914256">
              <a:lnSpc>
                <a:spcPct val="150000"/>
              </a:lnSpc>
              <a:spcAft>
                <a:spcPts val="600"/>
              </a:spcAft>
            </a:pPr>
            <a:endParaRPr lang="en-US" sz="2000" dirty="0"/>
          </a:p>
          <a:p>
            <a:pPr marL="571536" indent="-514350" defTabSz="914256">
              <a:lnSpc>
                <a:spcPct val="150000"/>
              </a:lnSpc>
              <a:spcAft>
                <a:spcPts val="600"/>
              </a:spcAft>
              <a:buFont typeface="+mj-lt"/>
              <a:buAutoNum type="romanLcPeriod"/>
            </a:pPr>
            <a:endParaRPr lang="en-US" sz="2000" dirty="0"/>
          </a:p>
          <a:p>
            <a:pPr marL="571536" indent="-514350" defTabSz="914256">
              <a:lnSpc>
                <a:spcPct val="150000"/>
              </a:lnSpc>
              <a:spcAft>
                <a:spcPts val="600"/>
              </a:spcAft>
              <a:buFont typeface="+mj-lt"/>
              <a:buAutoNum type="romanLcPeriod"/>
            </a:pPr>
            <a:endParaRPr lang="en-US" sz="2000" dirty="0"/>
          </a:p>
          <a:p>
            <a:pPr marL="57186" defTabSz="914256">
              <a:lnSpc>
                <a:spcPct val="150000"/>
              </a:lnSpc>
              <a:spcAft>
                <a:spcPts val="600"/>
              </a:spcAft>
            </a:pPr>
            <a:endParaRPr lang="en-US" sz="1600" dirty="0"/>
          </a:p>
        </p:txBody>
      </p:sp>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616688" y="365126"/>
            <a:ext cx="11376837" cy="634088"/>
          </a:xfrm>
          <a:solidFill>
            <a:schemeClr val="accent6">
              <a:lumMod val="20000"/>
              <a:lumOff val="80000"/>
            </a:schemeClr>
          </a:solidFill>
          <a:ln>
            <a:solidFill>
              <a:schemeClr val="accent6">
                <a:lumMod val="50000"/>
              </a:schemeClr>
            </a:solidFill>
          </a:ln>
        </p:spPr>
        <p:txBody>
          <a:bodyPr>
            <a:normAutofit fontScale="90000"/>
          </a:bodyPr>
          <a:lstStyle/>
          <a:p>
            <a:r>
              <a:rPr lang="en-US" b="1" i="0" kern="1200" cap="none" dirty="0">
                <a:latin typeface="Arial Narrow" panose="020B0606020202030204" pitchFamily="34" charset="0"/>
                <a:ea typeface="+mj-ea"/>
                <a:cs typeface="+mj-cs"/>
              </a:rPr>
              <a:t>ii) Concept Map</a:t>
            </a:r>
            <a:br>
              <a:rPr lang="en-US" sz="3600" dirty="0">
                <a:solidFill>
                  <a:schemeClr val="accent6">
                    <a:lumMod val="75000"/>
                  </a:schemeClr>
                </a:solidFill>
              </a:rPr>
            </a:br>
            <a:r>
              <a:rPr lang="en-US" b="1" i="0" kern="1200" cap="none" dirty="0">
                <a:latin typeface="Arial Narrow" panose="020B0606020202030204" pitchFamily="34" charset="0"/>
                <a:ea typeface="+mj-ea"/>
                <a:cs typeface="+mj-cs"/>
              </a:rPr>
              <a:t> </a:t>
            </a: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11275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8</a:t>
            </a:fld>
            <a:endParaRPr lang="en-US"/>
          </a:p>
        </p:txBody>
      </p:sp>
      <p:pic>
        <p:nvPicPr>
          <p:cNvPr id="4" name="Picture 3">
            <a:extLst>
              <a:ext uri="{FF2B5EF4-FFF2-40B4-BE49-F238E27FC236}">
                <a16:creationId xmlns:a16="http://schemas.microsoft.com/office/drawing/2014/main" id="{CC4AA138-2DCA-4270-AD09-A8AC28385074}"/>
              </a:ext>
            </a:extLst>
          </p:cNvPr>
          <p:cNvPicPr>
            <a:picLocks noChangeAspect="1"/>
          </p:cNvPicPr>
          <p:nvPr/>
        </p:nvPicPr>
        <p:blipFill rotWithShape="1">
          <a:blip r:embed="rId3"/>
          <a:srcRect t="7217"/>
          <a:stretch/>
        </p:blipFill>
        <p:spPr>
          <a:xfrm>
            <a:off x="6279946" y="1679954"/>
            <a:ext cx="5437690" cy="3783960"/>
          </a:xfrm>
          <a:prstGeom prst="rect">
            <a:avLst/>
          </a:prstGeom>
        </p:spPr>
      </p:pic>
    </p:spTree>
    <p:extLst>
      <p:ext uri="{BB962C8B-B14F-4D97-AF65-F5344CB8AC3E}">
        <p14:creationId xmlns:p14="http://schemas.microsoft.com/office/powerpoint/2010/main" val="2290019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0A5E5-61C7-468A-AAE0-C842ED481D7A}"/>
              </a:ext>
            </a:extLst>
          </p:cNvPr>
          <p:cNvSpPr>
            <a:spLocks noGrp="1"/>
          </p:cNvSpPr>
          <p:nvPr>
            <p:ph type="title"/>
          </p:nvPr>
        </p:nvSpPr>
        <p:spPr>
          <a:xfrm>
            <a:off x="1265583" y="365125"/>
            <a:ext cx="10515600" cy="688975"/>
          </a:xfrm>
          <a:solidFill>
            <a:schemeClr val="accent6">
              <a:lumMod val="20000"/>
              <a:lumOff val="80000"/>
            </a:schemeClr>
          </a:solidFill>
          <a:ln>
            <a:solidFill>
              <a:schemeClr val="accent6">
                <a:lumMod val="50000"/>
              </a:schemeClr>
            </a:solidFill>
          </a:ln>
        </p:spPr>
        <p:txBody>
          <a:bodyPr>
            <a:normAutofit fontScale="90000"/>
          </a:bodyPr>
          <a:lstStyle/>
          <a:p>
            <a:r>
              <a:rPr lang="en-US" cap="none" dirty="0"/>
              <a:t>iii</a:t>
            </a:r>
            <a:r>
              <a:rPr lang="en-US" dirty="0"/>
              <a:t>) Break</a:t>
            </a:r>
            <a:endParaRPr lang="en-US" b="1" i="0" kern="1200" cap="all" baseline="0" dirty="0">
              <a:latin typeface="Arial Narrow" panose="020B0606020202030204" pitchFamily="34" charset="0"/>
              <a:ea typeface="+mj-ea"/>
              <a:cs typeface="+mj-cs"/>
            </a:endParaRPr>
          </a:p>
        </p:txBody>
      </p:sp>
      <p:sp>
        <p:nvSpPr>
          <p:cNvPr id="3" name="Slide Number Placeholder 2">
            <a:extLst>
              <a:ext uri="{FF2B5EF4-FFF2-40B4-BE49-F238E27FC236}">
                <a16:creationId xmlns:a16="http://schemas.microsoft.com/office/drawing/2014/main" id="{5A2AAAD5-C17A-4C08-8EF4-F61B49BE342F}"/>
              </a:ext>
            </a:extLst>
          </p:cNvPr>
          <p:cNvSpPr>
            <a:spLocks noGrp="1"/>
          </p:cNvSpPr>
          <p:nvPr>
            <p:ph type="sldNum" sz="quarter" idx="10"/>
          </p:nvPr>
        </p:nvSpPr>
        <p:spPr>
          <a:xfrm>
            <a:off x="9751866" y="6144654"/>
            <a:ext cx="441770" cy="441813"/>
          </a:xfrm>
        </p:spPr>
        <p:txBody>
          <a:bodyPr vert="horz" lIns="91440" tIns="45720" rIns="91440" bIns="45720" rtlCol="0" anchor="ctr">
            <a:normAutofit/>
          </a:bodyPr>
          <a:lstStyle/>
          <a:p>
            <a:pPr>
              <a:spcAft>
                <a:spcPts val="600"/>
              </a:spcAft>
            </a:pPr>
            <a:fld id="{6586D83B-F5E2-6149-B7DD-0F6F1BA75908}" type="slidenum">
              <a:rPr lang="en-US" smtClean="0"/>
              <a:pPr>
                <a:spcAft>
                  <a:spcPts val="600"/>
                </a:spcAft>
              </a:pPr>
              <a:t>9</a:t>
            </a:fld>
            <a:endParaRPr lang="en-US"/>
          </a:p>
        </p:txBody>
      </p:sp>
      <p:sp>
        <p:nvSpPr>
          <p:cNvPr id="4" name="TextBox 3">
            <a:extLst>
              <a:ext uri="{FF2B5EF4-FFF2-40B4-BE49-F238E27FC236}">
                <a16:creationId xmlns:a16="http://schemas.microsoft.com/office/drawing/2014/main" id="{532DD57E-4892-40D4-9692-9CE9DB556215}"/>
              </a:ext>
            </a:extLst>
          </p:cNvPr>
          <p:cNvSpPr txBox="1"/>
          <p:nvPr/>
        </p:nvSpPr>
        <p:spPr>
          <a:xfrm>
            <a:off x="3488083" y="1483000"/>
            <a:ext cx="9262717" cy="707886"/>
          </a:xfrm>
          <a:prstGeom prst="rect">
            <a:avLst/>
          </a:prstGeom>
          <a:noFill/>
        </p:spPr>
        <p:txBody>
          <a:bodyPr wrap="square" rtlCol="0">
            <a:spAutoFit/>
          </a:bodyPr>
          <a:lstStyle/>
          <a:p>
            <a:r>
              <a:rPr lang="en-GB" sz="4000" b="1" dirty="0"/>
              <a:t> 7 minute break </a:t>
            </a:r>
          </a:p>
        </p:txBody>
      </p:sp>
      <p:pic>
        <p:nvPicPr>
          <p:cNvPr id="10" name="Picture 9" descr="Cup with a heart">
            <a:extLst>
              <a:ext uri="{FF2B5EF4-FFF2-40B4-BE49-F238E27FC236}">
                <a16:creationId xmlns:a16="http://schemas.microsoft.com/office/drawing/2014/main" id="{5F0B8C55-7A88-4216-BCB1-F357DCEF6AED}"/>
              </a:ext>
            </a:extLst>
          </p:cNvPr>
          <p:cNvPicPr>
            <a:picLocks noChangeAspect="1"/>
          </p:cNvPicPr>
          <p:nvPr/>
        </p:nvPicPr>
        <p:blipFill>
          <a:blip r:embed="rId3"/>
          <a:stretch>
            <a:fillRect/>
          </a:stretch>
        </p:blipFill>
        <p:spPr>
          <a:xfrm>
            <a:off x="2260600" y="2418849"/>
            <a:ext cx="7264400" cy="3988713"/>
          </a:xfrm>
          <a:prstGeom prst="rect">
            <a:avLst/>
          </a:prstGeom>
        </p:spPr>
      </p:pic>
    </p:spTree>
    <p:extLst>
      <p:ext uri="{BB962C8B-B14F-4D97-AF65-F5344CB8AC3E}">
        <p14:creationId xmlns:p14="http://schemas.microsoft.com/office/powerpoint/2010/main" val="1290374001"/>
      </p:ext>
    </p:extLst>
  </p:cSld>
  <p:clrMapOvr>
    <a:masterClrMapping/>
  </p:clrMapOvr>
</p:sld>
</file>

<file path=ppt/theme/theme1.xml><?xml version="1.0" encoding="utf-8"?>
<a:theme xmlns:a="http://schemas.openxmlformats.org/drawingml/2006/main" name="UT Title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10.xml><?xml version="1.0" encoding="utf-8"?>
<a:theme xmlns:a="http://schemas.openxmlformats.org/drawingml/2006/main" name="UT Content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UT Title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T test" id="{15B9D8DC-9424-A541-AF47-D0C4E5DD615D}" vid="{AA5B6583-0830-8041-8FDA-106127B26373}"/>
    </a:ext>
  </a:extLst>
</a:theme>
</file>

<file path=ppt/theme/theme3.xml><?xml version="1.0" encoding="utf-8"?>
<a:theme xmlns:a="http://schemas.openxmlformats.org/drawingml/2006/main" name="UT Chapter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4.xml><?xml version="1.0" encoding="utf-8"?>
<a:theme xmlns:a="http://schemas.openxmlformats.org/drawingml/2006/main" name="UT Chapter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5.xml><?xml version="1.0" encoding="utf-8"?>
<a:theme xmlns:a="http://schemas.openxmlformats.org/drawingml/2006/main" name="UT Chapter slide White + logo own nam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6.xml><?xml version="1.0" encoding="utf-8"?>
<a:theme xmlns:a="http://schemas.openxmlformats.org/drawingml/2006/main" name="UT Chapter slide Black + logo own nam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7.xml><?xml version="1.0" encoding="utf-8"?>
<a:theme xmlns:a="http://schemas.openxmlformats.org/drawingml/2006/main" name="UT Table of Content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8.xml><?xml version="1.0" encoding="utf-8"?>
<a:theme xmlns:a="http://schemas.openxmlformats.org/drawingml/2006/main" name="UT Table of Content slide Black">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ppt/theme/theme9.xml><?xml version="1.0" encoding="utf-8"?>
<a:theme xmlns:a="http://schemas.openxmlformats.org/drawingml/2006/main" name="UT Content slide White">
  <a:themeElements>
    <a:clrScheme name="UT colors">
      <a:dk1>
        <a:srgbClr val="000000"/>
      </a:dk1>
      <a:lt1>
        <a:srgbClr val="FFFFFF"/>
      </a:lt1>
      <a:dk2>
        <a:srgbClr val="616365"/>
      </a:dk2>
      <a:lt2>
        <a:srgbClr val="ADAFAF"/>
      </a:lt2>
      <a:accent1>
        <a:srgbClr val="63B1E5"/>
      </a:accent1>
      <a:accent2>
        <a:srgbClr val="EC7908"/>
      </a:accent2>
      <a:accent3>
        <a:srgbClr val="CF0071"/>
      </a:accent3>
      <a:accent4>
        <a:srgbClr val="FED100"/>
      </a:accent4>
      <a:accent5>
        <a:srgbClr val="0093B3"/>
      </a:accent5>
      <a:accent6>
        <a:srgbClr val="34B234"/>
      </a:accent6>
      <a:hlink>
        <a:srgbClr val="002C5F"/>
      </a:hlink>
      <a:folHlink>
        <a:srgbClr val="C60C3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chmed" id="{38EFCB40-8075-4379-B608-001D32BF0987}" vid="{32DD4C13-7CE8-4DC6-9A95-709DF41A19BE}"/>
    </a:ext>
  </a:extLst>
</a:theme>
</file>

<file path=docProps/app.xml><?xml version="1.0" encoding="utf-8"?>
<Properties xmlns="http://schemas.openxmlformats.org/officeDocument/2006/extended-properties" xmlns:vt="http://schemas.openxmlformats.org/officeDocument/2006/docPropsVTypes">
  <Template>UT test</Template>
  <TotalTime>11634</TotalTime>
  <Words>1778</Words>
  <Application>Microsoft Office PowerPoint</Application>
  <PresentationFormat>Widescreen</PresentationFormat>
  <Paragraphs>194</Paragraphs>
  <Slides>14</Slides>
  <Notes>14</Notes>
  <HiddenSlides>0</HiddenSlides>
  <MMClips>0</MMClips>
  <ScaleCrop>false</ScaleCrop>
  <HeadingPairs>
    <vt:vector size="6" baseType="variant">
      <vt:variant>
        <vt:lpstr>Fonts Used</vt:lpstr>
      </vt:variant>
      <vt:variant>
        <vt:i4>6</vt:i4>
      </vt:variant>
      <vt:variant>
        <vt:lpstr>Theme</vt:lpstr>
      </vt:variant>
      <vt:variant>
        <vt:i4>10</vt:i4>
      </vt:variant>
      <vt:variant>
        <vt:lpstr>Slide Titles</vt:lpstr>
      </vt:variant>
      <vt:variant>
        <vt:i4>14</vt:i4>
      </vt:variant>
    </vt:vector>
  </HeadingPairs>
  <TitlesOfParts>
    <vt:vector size="30" baseType="lpstr">
      <vt:lpstr>Arial</vt:lpstr>
      <vt:lpstr>Arial Narrow</vt:lpstr>
      <vt:lpstr>Calibri</vt:lpstr>
      <vt:lpstr>Helvetica Neue</vt:lpstr>
      <vt:lpstr>Lucida</vt:lpstr>
      <vt:lpstr>Wingdings</vt:lpstr>
      <vt:lpstr>UT Title slide White</vt:lpstr>
      <vt:lpstr>UT Title slide Black</vt:lpstr>
      <vt:lpstr>UT Chapter slide White</vt:lpstr>
      <vt:lpstr>UT Chapter slide Black</vt:lpstr>
      <vt:lpstr>UT Chapter slide White + logo own name</vt:lpstr>
      <vt:lpstr>UT Chapter slide Black + logo own name</vt:lpstr>
      <vt:lpstr>UT Table of Content slide White</vt:lpstr>
      <vt:lpstr>UT Table of Content slide Black</vt:lpstr>
      <vt:lpstr>UT Content slide White</vt:lpstr>
      <vt:lpstr>UT Content slide Black</vt:lpstr>
      <vt:lpstr>Interdisciplinary Skills Workshop 1</vt:lpstr>
      <vt:lpstr>interdisciplinary Appreciation  </vt:lpstr>
      <vt:lpstr>Disciplinary Appreciation  Aims for today:</vt:lpstr>
      <vt:lpstr> Today</vt:lpstr>
      <vt:lpstr>i) Introduction  </vt:lpstr>
      <vt:lpstr>i) Introduction | Knowledge Conversion Theory (Nonaka 1994).  </vt:lpstr>
      <vt:lpstr>ii) Concept Map  </vt:lpstr>
      <vt:lpstr>ii) Concept Map  </vt:lpstr>
      <vt:lpstr>iii) Break</vt:lpstr>
      <vt:lpstr>iv) Sharing</vt:lpstr>
      <vt:lpstr>v) Linking</vt:lpstr>
      <vt:lpstr>v) Linking</vt:lpstr>
      <vt:lpstr>vi) Wrap up</vt:lpstr>
      <vt:lpstr>Closing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Johnson, Coralie (UT-CES)</cp:lastModifiedBy>
  <cp:revision>168</cp:revision>
  <dcterms:created xsi:type="dcterms:W3CDTF">2019-02-08T09:55:16Z</dcterms:created>
  <dcterms:modified xsi:type="dcterms:W3CDTF">2022-10-06T12:59:15Z</dcterms:modified>
</cp:coreProperties>
</file>