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7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8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24" r:id="rId1"/>
    <p:sldMasterId id="2147483928" r:id="rId2"/>
    <p:sldMasterId id="2147483932" r:id="rId3"/>
    <p:sldMasterId id="2147483988" r:id="rId4"/>
    <p:sldMasterId id="2147483980" r:id="rId5"/>
    <p:sldMasterId id="2147483984" r:id="rId6"/>
    <p:sldMasterId id="2147483940" r:id="rId7"/>
    <p:sldMasterId id="2147484010" r:id="rId8"/>
    <p:sldMasterId id="2147483948" r:id="rId9"/>
    <p:sldMasterId id="2147483967" r:id="rId10"/>
  </p:sldMasterIdLst>
  <p:notesMasterIdLst>
    <p:notesMasterId r:id="rId22"/>
  </p:notesMasterIdLst>
  <p:handoutMasterIdLst>
    <p:handoutMasterId r:id="rId23"/>
  </p:handoutMasterIdLst>
  <p:sldIdLst>
    <p:sldId id="259" r:id="rId11"/>
    <p:sldId id="278" r:id="rId12"/>
    <p:sldId id="265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ADB0"/>
    <a:srgbClr val="1C621C"/>
    <a:srgbClr val="469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40"/>
    <p:restoredTop sz="67072" autoAdjust="0"/>
  </p:normalViewPr>
  <p:slideViewPr>
    <p:cSldViewPr snapToGrid="0" snapToObjects="1">
      <p:cViewPr varScale="1">
        <p:scale>
          <a:sx n="45" d="100"/>
          <a:sy n="45" d="100"/>
        </p:scale>
        <p:origin x="1728" y="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97" d="100"/>
          <a:sy n="197" d="100"/>
        </p:scale>
        <p:origin x="237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E01BE56-1E91-6446-BB37-70A906C6EF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3CFE5-CFB5-AC4B-B88B-1D953B4D90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C1FF6-1F9C-A04D-BC2F-BA79939F8A67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205199-A0AF-4D47-A407-75BB264A354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9E8BBE-35C2-F248-BE41-AC409C19DA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06A49-4FCA-314D-A6DA-EC7CC1C3A2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0499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196D9-2286-0F4F-B943-33A3EEA2528D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24262-D47C-D444-8DFB-457E9BF50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39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34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Today’s session…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607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Today’s session…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616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875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Today’s session…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084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Today’s session…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45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Today’s session…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93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Today’s session…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602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Today’s session…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468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Today’s session…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84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Today’s session…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384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1547" y="6356350"/>
            <a:ext cx="3361196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FA728384-E984-F446-A49C-FBBB97E0742D}" type="datetime3">
              <a:rPr lang="en-US" smtClean="0"/>
              <a:t>2 August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7961" y="6356350"/>
            <a:ext cx="7207551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730" y="6356350"/>
            <a:ext cx="6096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42368" cy="656274"/>
          </a:xfrm>
          <a:prstGeom prst="rect">
            <a:avLst/>
          </a:prstGeom>
          <a:noFill/>
        </p:spPr>
        <p:txBody>
          <a:bodyPr/>
          <a:lstStyle>
            <a:lvl1pPr>
              <a:defRPr sz="32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8262" y="4613098"/>
            <a:ext cx="8042067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3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547" y="347663"/>
            <a:ext cx="5145157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B44F889-6CB5-BD43-B19A-F35F370828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241850">
            <a:off x="5966239" y="-3055937"/>
            <a:ext cx="75946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727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83A45-364B-3D4B-BC6E-D71715104C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3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8A259F-F77C-CD45-ADDA-0D9422544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8552" y="-2280479"/>
            <a:ext cx="7594600" cy="680720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C6C62FF2-DD95-0046-8653-02DA4FCE9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2343504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rgbClr val="469BC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A4DC8-F7CA-7246-896E-7B08EC237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A007E1-F11B-744B-B3D7-950234A315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06854">
            <a:off x="6788426" y="-2436193"/>
            <a:ext cx="4191000" cy="65024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77800AF2-C568-194D-A980-C7D93230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1361757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7852-6F1A-6C4B-A499-EDB5C0FF5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FEDF2C-C0B6-1B4F-BB78-72D2EA1169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45414">
            <a:off x="6621964" y="-2960252"/>
            <a:ext cx="5006078" cy="68580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9E2BDAD-F003-2C4A-B004-8649B1A3E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87802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D4B685-9FED-F545-8AA3-7D67B884E2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8552" y="-2280479"/>
            <a:ext cx="7594600" cy="680720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83A45-364B-3D4B-BC6E-D71715104C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3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6C62FF2-DD95-0046-8653-02DA4FCE9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D6F986-96E2-164C-A4A4-BCDB45FCEB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1E5C2C-50FF-634E-807B-2A6B4C766B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AC4FDA1-EAD9-0143-BBE7-C3C2B96C90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</p:spTree>
    <p:extLst>
      <p:ext uri="{BB962C8B-B14F-4D97-AF65-F5344CB8AC3E}">
        <p14:creationId xmlns:p14="http://schemas.microsoft.com/office/powerpoint/2010/main" val="91318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rgbClr val="469BC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39757D-25E3-9D4C-89B0-ABC83FC546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06854">
            <a:off x="6788426" y="-2436193"/>
            <a:ext cx="4191000" cy="650240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A4DC8-F7CA-7246-896E-7B08EC237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B421DEC-2CA7-C94A-833C-25A48605A7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847639B-FEE4-434B-885D-AB2ED1BE4E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591F65F-2F42-D743-9B78-58BBBB597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7800AF2-C568-194D-A980-C7D93230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29037206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7852-6F1A-6C4B-A499-EDB5C0FF5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13576" y="6144654"/>
            <a:ext cx="441770" cy="441813"/>
          </a:xfrm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381BDAF-9E21-554F-B1E0-988F5E0C46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997D815-DD56-B94F-A323-DFB05DD20B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60B78A-3EB3-2E4C-A4F1-5262378EA0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17A219-89BE-B349-BB47-80A70966D6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45414">
            <a:off x="6621964" y="-2960252"/>
            <a:ext cx="5006078" cy="6857999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9E2BDAD-F003-2C4A-B004-8649B1A3E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746069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83A45-364B-3D4B-BC6E-D71715104C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3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D6F986-96E2-164C-A4A4-BCDB45FCEB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1E5C2C-50FF-634E-807B-2A6B4C766B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AC4FDA1-EAD9-0143-BBE7-C3C2B96C90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F39A05-DD33-2447-9C8B-CCC34B471B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8552" y="-2280479"/>
            <a:ext cx="7594600" cy="680720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C6C62FF2-DD95-0046-8653-02DA4FCE9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2484739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rgbClr val="469BC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A4DC8-F7CA-7246-896E-7B08EC237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B421DEC-2CA7-C94A-833C-25A48605A7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7800AF2-C568-194D-A980-C7D93230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847639B-FEE4-434B-885D-AB2ED1BE4E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591F65F-2F42-D743-9B78-58BBBB597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41F51AA-B0FC-624F-B2A3-94744116F5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06854">
            <a:off x="6788426" y="-2436193"/>
            <a:ext cx="41910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22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7852-6F1A-6C4B-A499-EDB5C0FF5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381BDAF-9E21-554F-B1E0-988F5E0C46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997D815-DD56-B94F-A323-DFB05DD20B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60B78A-3EB3-2E4C-A4F1-5262378EA0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749489D-A1EF-D245-8C9C-0E9C8A6AA0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45414">
            <a:off x="6621964" y="-2960252"/>
            <a:ext cx="5006078" cy="68580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9E2BDAD-F003-2C4A-B004-8649B1A3E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32534475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2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579792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1547" y="6356350"/>
            <a:ext cx="3361196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B46EEF56-242D-4244-B1A5-94B892795E2B}" type="datetime3">
              <a:rPr lang="en-US" smtClean="0"/>
              <a:t>2 August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7961" y="6356350"/>
            <a:ext cx="7207551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730" y="6356350"/>
            <a:ext cx="6096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42368" cy="656274"/>
          </a:xfrm>
          <a:prstGeom prst="rect">
            <a:avLst/>
          </a:prstGeom>
          <a:noFill/>
        </p:spPr>
        <p:txBody>
          <a:bodyPr/>
          <a:lstStyle>
            <a:lvl1pPr>
              <a:defRPr sz="3200" baseline="0">
                <a:solidFill>
                  <a:srgbClr val="049DC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8262" y="4613098"/>
            <a:ext cx="8042067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rgbClr val="079CC5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548" y="347663"/>
            <a:ext cx="7470914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3B795-1F91-E045-91A7-ABD6E806B5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729498">
            <a:off x="8433352" y="-2286867"/>
            <a:ext cx="41910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82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3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835358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4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159178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5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2807780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6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6767309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2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6206847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3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929977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4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6415829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5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5991119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6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11168864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2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52746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1547" y="6356350"/>
            <a:ext cx="3361196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448D0C12-8DE7-6F48-AD95-D9425B479BDD}" type="datetime3">
              <a:rPr lang="en-US" smtClean="0"/>
              <a:t>2 August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7961" y="6356350"/>
            <a:ext cx="7207551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730" y="6356350"/>
            <a:ext cx="6096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42368" cy="656274"/>
          </a:xfrm>
          <a:prstGeom prst="rect">
            <a:avLst/>
          </a:prstGeom>
          <a:noFill/>
        </p:spPr>
        <p:txBody>
          <a:bodyPr/>
          <a:lstStyle>
            <a:lvl1pPr>
              <a:defRPr sz="3200"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8262" y="4613098"/>
            <a:ext cx="8042067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6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547" y="347663"/>
            <a:ext cx="7500731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BE68D8-70A6-7246-8BE1-4483AA758C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358674">
            <a:off x="7869330" y="-3081337"/>
            <a:ext cx="50060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8014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3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8666501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4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41812633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5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4584293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6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39770252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2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42610582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3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7399236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4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639905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5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6309108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6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40021296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2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174017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1547" y="6356350"/>
            <a:ext cx="3361196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FA728384-E984-F446-A49C-FBBB97E0742D}" type="datetime3">
              <a:rPr lang="en-US" smtClean="0"/>
              <a:t>2 August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7961" y="6356350"/>
            <a:ext cx="7207551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730" y="6356350"/>
            <a:ext cx="6096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42368" cy="656274"/>
          </a:xfrm>
          <a:prstGeom prst="rect">
            <a:avLst/>
          </a:prstGeom>
          <a:noFill/>
        </p:spPr>
        <p:txBody>
          <a:bodyPr/>
          <a:lstStyle>
            <a:lvl1pPr>
              <a:defRPr sz="32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8262" y="4613098"/>
            <a:ext cx="8042067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3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547" y="347663"/>
            <a:ext cx="5145157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B44F889-6CB5-BD43-B19A-F35F370828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241850">
            <a:off x="5966239" y="-3055937"/>
            <a:ext cx="75946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050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3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7374459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4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9380983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5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1237105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6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23636931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2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8506769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3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2763048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4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5313413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5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9289500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6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42941180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chemeClr val="accent3"/>
          </a:solidFill>
        </p:spPr>
        <p:txBody>
          <a:bodyPr/>
          <a:lstStyle>
            <a:lvl1pPr marL="0" indent="0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679269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1547" y="6356350"/>
            <a:ext cx="3361196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B46EEF56-242D-4244-B1A5-94B892795E2B}" type="datetime3">
              <a:rPr lang="en-US" smtClean="0"/>
              <a:t>2 August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7961" y="6356350"/>
            <a:ext cx="7207551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730" y="6356350"/>
            <a:ext cx="6096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42368" cy="656274"/>
          </a:xfrm>
          <a:prstGeom prst="rect">
            <a:avLst/>
          </a:prstGeom>
          <a:noFill/>
        </p:spPr>
        <p:txBody>
          <a:bodyPr/>
          <a:lstStyle>
            <a:lvl1pPr>
              <a:defRPr sz="3200" baseline="0">
                <a:solidFill>
                  <a:srgbClr val="049DC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8262" y="4613098"/>
            <a:ext cx="8042067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rgbClr val="079CC5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548" y="347663"/>
            <a:ext cx="7470914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3B795-1F91-E045-91A7-ABD6E806B5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729498">
            <a:off x="8433352" y="-2286867"/>
            <a:ext cx="41910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960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rgbClr val="469BC0"/>
          </a:solidFill>
        </p:spPr>
        <p:txBody>
          <a:bodyPr/>
          <a:lstStyle>
            <a:lvl1pPr marL="0" indent="0">
              <a:buNone/>
              <a:defRPr baseline="0">
                <a:solidFill>
                  <a:srgbClr val="469BC0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27861099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marL="0" indent="0">
              <a:buNone/>
              <a:defRPr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34459496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F3F23-5EA4-4041-99C8-3ECD4DD1F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077" y="365125"/>
            <a:ext cx="7901609" cy="1325563"/>
          </a:xfrm>
          <a:prstGeom prst="rect">
            <a:avLst/>
          </a:prstGeom>
        </p:spPr>
        <p:txBody>
          <a:bodyPr/>
          <a:lstStyle>
            <a:lvl1pPr algn="l"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FB694-4AA3-E942-83A3-36D1E5170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6076" y="1825625"/>
            <a:ext cx="7901609" cy="399870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98B343-CAD8-014A-B0EF-EC1881EC84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F5F4286-FA17-2C44-826D-6C9B300F23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7465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191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D2D2FD-0608-E14D-B364-7F67C30E78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84117" y="-220733"/>
            <a:ext cx="7594600" cy="680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1735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990317-B8CE-0340-B898-AD01F005C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022122">
            <a:off x="-3659359" y="407505"/>
            <a:ext cx="500607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6255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BEA291-EEC5-0D4D-A057-88B2C7D185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73526" y="-249583"/>
            <a:ext cx="41910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0061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A2E9-259B-8441-8BD7-8BFE0D43B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B20EC-E2BF-CB40-B5F7-AA23EAD91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97513-49B4-D146-8F59-D02C23C54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D9DF8-7021-F24D-9D64-422EE6E8E0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CA6620-024F-F148-AF77-E48DFCE4A3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F933F20-462D-C047-B603-5E076E5B5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34297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D2D2FD-0608-E14D-B364-7F67C30E78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84117" y="-220733"/>
            <a:ext cx="7594600" cy="680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5408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990317-B8CE-0340-B898-AD01F005C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022122">
            <a:off x="-3659359" y="407505"/>
            <a:ext cx="500607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6864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BEA291-EEC5-0D4D-A057-88B2C7D185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73526" y="-249583"/>
            <a:ext cx="41910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411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1547" y="6356350"/>
            <a:ext cx="3361196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448D0C12-8DE7-6F48-AD95-D9425B479BDD}" type="datetime3">
              <a:rPr lang="en-US" smtClean="0"/>
              <a:t>2 August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7961" y="6356350"/>
            <a:ext cx="7207551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730" y="6356350"/>
            <a:ext cx="6096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42368" cy="656274"/>
          </a:xfrm>
          <a:prstGeom prst="rect">
            <a:avLst/>
          </a:prstGeom>
          <a:noFill/>
        </p:spPr>
        <p:txBody>
          <a:bodyPr/>
          <a:lstStyle>
            <a:lvl1pPr>
              <a:defRPr sz="3200"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8262" y="4613098"/>
            <a:ext cx="8042067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6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547" y="347663"/>
            <a:ext cx="7500731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BE68D8-70A6-7246-8BE1-4483AA758C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358674">
            <a:off x="7869330" y="-3081337"/>
            <a:ext cx="500607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411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A2E9-259B-8441-8BD7-8BFE0D43B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B20EC-E2BF-CB40-B5F7-AA23EAD91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5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97513-49B4-D146-8F59-D02C23C54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4"/>
            <a:ext cx="10515600" cy="338297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F933F20-462D-C047-B603-5E076E5B5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7073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A8D731-8FA9-0E45-B31F-157BED3BC0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00882" y="1347304"/>
            <a:ext cx="75946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444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B99673-6FF4-7541-A582-49C16510D4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943939">
            <a:off x="-2927110" y="816278"/>
            <a:ext cx="50060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97315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594676-B8AB-AB45-A75E-D070975EC5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42428">
            <a:off x="-1883465" y="1131956"/>
            <a:ext cx="41910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0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6987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10711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88541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chemeClr val="accent3"/>
          </a:solidFill>
        </p:spPr>
        <p:txBody>
          <a:bodyPr/>
          <a:lstStyle>
            <a:lvl1pPr marL="0" indent="0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29292844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rgbClr val="469BC0"/>
          </a:solidFill>
        </p:spPr>
        <p:txBody>
          <a:bodyPr/>
          <a:lstStyle>
            <a:lvl1pPr marL="0" indent="0">
              <a:buNone/>
              <a:defRPr baseline="0">
                <a:solidFill>
                  <a:srgbClr val="469BC0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18993560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marL="0" indent="0">
              <a:buNone/>
              <a:defRPr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2688698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D4B685-9FED-F545-8AA3-7D67B884E2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8552" y="-2280479"/>
            <a:ext cx="7594600" cy="680720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83A45-364B-3D4B-BC6E-D71715104C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3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6C62FF2-DD95-0046-8653-02DA4FCE9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3673151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F3F23-5EA4-4041-99C8-3ECD4DD1F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077" y="365125"/>
            <a:ext cx="7901609" cy="1325563"/>
          </a:xfrm>
          <a:prstGeom prst="rect">
            <a:avLst/>
          </a:prstGeom>
        </p:spPr>
        <p:txBody>
          <a:bodyPr/>
          <a:lstStyle>
            <a:lvl1pPr algn="l"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FB694-4AA3-E942-83A3-36D1E5170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6076" y="1825625"/>
            <a:ext cx="7901609" cy="399870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98B343-CAD8-014A-B0EF-EC1881EC84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F5F4286-FA17-2C44-826D-6C9B300F23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7465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1553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D2D2FD-0608-E14D-B364-7F67C30E78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84117" y="-220733"/>
            <a:ext cx="7594600" cy="680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3003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990317-B8CE-0340-B898-AD01F005C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022122">
            <a:off x="-3659359" y="407505"/>
            <a:ext cx="500607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6210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BEA291-EEC5-0D4D-A057-88B2C7D185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73526" y="-249583"/>
            <a:ext cx="41910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721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A2E9-259B-8441-8BD7-8BFE0D43B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B20EC-E2BF-CB40-B5F7-AA23EAD91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97513-49B4-D146-8F59-D02C23C54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D9DF8-7021-F24D-9D64-422EE6E8E0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CA6620-024F-F148-AF77-E48DFCE4A3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F933F20-462D-C047-B603-5E076E5B5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54985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D2D2FD-0608-E14D-B364-7F67C30E78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84117" y="-220733"/>
            <a:ext cx="7594600" cy="680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911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990317-B8CE-0340-B898-AD01F005C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022122">
            <a:off x="-3659359" y="407505"/>
            <a:ext cx="500607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05467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BEA291-EEC5-0D4D-A057-88B2C7D185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73526" y="-249583"/>
            <a:ext cx="41910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29130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A2E9-259B-8441-8BD7-8BFE0D43B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B20EC-E2BF-CB40-B5F7-AA23EAD91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5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97513-49B4-D146-8F59-D02C23C54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515600" cy="3382977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F933F20-462D-C047-B603-5E076E5B5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20088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A8D731-8FA9-0E45-B31F-157BED3BC0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00882" y="1347304"/>
            <a:ext cx="75946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970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rgbClr val="469BC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39757D-25E3-9D4C-89B0-ABC83FC546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06854">
            <a:off x="6788426" y="-2436193"/>
            <a:ext cx="4191000" cy="650240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A4DC8-F7CA-7246-896E-7B08EC237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7800AF2-C568-194D-A980-C7D93230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271551538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B99673-6FF4-7541-A582-49C16510D4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943939">
            <a:off x="-2927110" y="816278"/>
            <a:ext cx="500607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0625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594676-B8AB-AB45-A75E-D070975EC5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42428">
            <a:off x="-1883465" y="1131956"/>
            <a:ext cx="41910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838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1321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0056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863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17A219-89BE-B349-BB47-80A70966D6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45414">
            <a:off x="6621964" y="-2960252"/>
            <a:ext cx="5006078" cy="6857999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7852-6F1A-6C4B-A499-EDB5C0FF5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9E2BDAD-F003-2C4A-B004-8649B1A3E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64770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19" Type="http://schemas.openxmlformats.org/officeDocument/2006/relationships/theme" Target="../theme/theme10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20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19" Type="http://schemas.openxmlformats.org/officeDocument/2006/relationships/theme" Target="../theme/theme9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8661" y="6356350"/>
            <a:ext cx="23655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E469526-6E45-7F42-9A5B-A968FB10F2EF}" type="datetime3">
              <a:rPr lang="en-US" smtClean="0"/>
              <a:t>2 August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15409" y="6356350"/>
            <a:ext cx="63709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82130" y="6356350"/>
            <a:ext cx="844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79D20-9926-6947-91A9-E826DAB4C48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310C1B-65DB-2343-8AA3-FE42BB8807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32205" y="1500167"/>
            <a:ext cx="5527589" cy="275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05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7" r:id="rId2"/>
    <p:sldLayoutId id="2147483926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tx1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tx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10322845" y="5951413"/>
            <a:ext cx="1660433" cy="8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8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4030" r:id="rId9"/>
    <p:sldLayoutId id="2147484031" r:id="rId10"/>
    <p:sldLayoutId id="2147484032" r:id="rId11"/>
    <p:sldLayoutId id="2147484033" r:id="rId12"/>
    <p:sldLayoutId id="2147483976" r:id="rId13"/>
    <p:sldLayoutId id="2147483978" r:id="rId14"/>
    <p:sldLayoutId id="2147483977" r:id="rId15"/>
    <p:sldLayoutId id="2147483979" r:id="rId16"/>
    <p:sldLayoutId id="2147483994" r:id="rId17"/>
    <p:sldLayoutId id="2147483995" r:id="rId18"/>
  </p:sldLayoutIdLst>
  <p:hf hdr="0" ftr="0" dt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8661" y="6356350"/>
            <a:ext cx="23655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8E469526-6E45-7F42-9A5B-A968FB10F2EF}" type="datetime3">
              <a:rPr lang="en-US" smtClean="0"/>
              <a:pPr/>
              <a:t>2 August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15409" y="6356350"/>
            <a:ext cx="63709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82130" y="6356350"/>
            <a:ext cx="844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bg1"/>
                </a:solidFill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310C1B-65DB-2343-8AA3-FE42BB8807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32205" y="1500167"/>
            <a:ext cx="5527589" cy="275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6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tx1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47707" y="-3948719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322845" y="5951413"/>
            <a:ext cx="1660433" cy="8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1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A83C4E7C-85E8-C546-AFA4-9DEF64C257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38472" y="-3939482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tx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D38910-B416-8247-A854-5A62E31E7A7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322845" y="5951413"/>
            <a:ext cx="1660433" cy="8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59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47707" y="-3948719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357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84555" y="5951413"/>
            <a:ext cx="1660433" cy="82829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72C1AB5-3A56-FC40-9039-7F559F192A9B}"/>
              </a:ext>
            </a:extLst>
          </p:cNvPr>
          <p:cNvCxnSpPr>
            <a:cxnSpLocks/>
          </p:cNvCxnSpPr>
          <p:nvPr userDrawn="1"/>
        </p:nvCxnSpPr>
        <p:spPr>
          <a:xfrm>
            <a:off x="2544988" y="6144654"/>
            <a:ext cx="0" cy="4418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71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38472" y="-3939482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357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84555" y="5951413"/>
            <a:ext cx="1660433" cy="82829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72C1AB5-3A56-FC40-9039-7F559F192A9B}"/>
              </a:ext>
            </a:extLst>
          </p:cNvPr>
          <p:cNvCxnSpPr>
            <a:cxnSpLocks/>
          </p:cNvCxnSpPr>
          <p:nvPr userDrawn="1"/>
        </p:nvCxnSpPr>
        <p:spPr>
          <a:xfrm>
            <a:off x="2544988" y="6144654"/>
            <a:ext cx="0" cy="44181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4939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47706" y="-3531276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322845" y="5951413"/>
            <a:ext cx="1660433" cy="8282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5A558B-91BD-CD4E-869E-A90063D9ED3B}"/>
              </a:ext>
            </a:extLst>
          </p:cNvPr>
          <p:cNvSpPr txBox="1"/>
          <p:nvPr userDrawn="1"/>
        </p:nvSpPr>
        <p:spPr>
          <a:xfrm>
            <a:off x="674915" y="508706"/>
            <a:ext cx="106135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Narrow" panose="020B0606020202030204" pitchFamily="34" charset="0"/>
              </a:rPr>
              <a:t>IN THIS PRESENTATION:</a:t>
            </a:r>
          </a:p>
        </p:txBody>
      </p:sp>
    </p:spTree>
    <p:extLst>
      <p:ext uri="{BB962C8B-B14F-4D97-AF65-F5344CB8AC3E}">
        <p14:creationId xmlns:p14="http://schemas.microsoft.com/office/powerpoint/2010/main" val="2144230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6" r:id="rId2"/>
    <p:sldLayoutId id="2147483941" r:id="rId3"/>
    <p:sldLayoutId id="2147483998" r:id="rId4"/>
    <p:sldLayoutId id="2147483999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00" r:id="rId11"/>
    <p:sldLayoutId id="2147484001" r:id="rId12"/>
    <p:sldLayoutId id="2147483943" r:id="rId13"/>
    <p:sldLayoutId id="2147484003" r:id="rId14"/>
    <p:sldLayoutId id="214748400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  <p:hf hdr="0" ftr="0" dt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47706" y="-3531276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5A558B-91BD-CD4E-869E-A90063D9ED3B}"/>
              </a:ext>
            </a:extLst>
          </p:cNvPr>
          <p:cNvSpPr txBox="1"/>
          <p:nvPr userDrawn="1"/>
        </p:nvSpPr>
        <p:spPr>
          <a:xfrm>
            <a:off x="674915" y="508706"/>
            <a:ext cx="106135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Arial Narrow" panose="020B0606020202030204" pitchFamily="34" charset="0"/>
              </a:rPr>
              <a:t>IN THIS PRESENTATION: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BF6086C-BC35-BD4D-81A5-01F0120211CF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322845" y="5951413"/>
            <a:ext cx="1660433" cy="8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54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  <p:sldLayoutId id="2147484021" r:id="rId11"/>
    <p:sldLayoutId id="2147484022" r:id="rId12"/>
    <p:sldLayoutId id="2147484023" r:id="rId13"/>
    <p:sldLayoutId id="2147484024" r:id="rId14"/>
    <p:sldLayoutId id="2147484025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  <p:hf hdr="0" ftr="0" dt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10322845" y="5951413"/>
            <a:ext cx="1660433" cy="8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50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62" r:id="rId2"/>
    <p:sldLayoutId id="2147483961" r:id="rId3"/>
    <p:sldLayoutId id="2147483951" r:id="rId4"/>
    <p:sldLayoutId id="2147483953" r:id="rId5"/>
    <p:sldLayoutId id="2147483963" r:id="rId6"/>
    <p:sldLayoutId id="2147483964" r:id="rId7"/>
    <p:sldLayoutId id="2147483954" r:id="rId8"/>
    <p:sldLayoutId id="2147484026" r:id="rId9"/>
    <p:sldLayoutId id="2147484027" r:id="rId10"/>
    <p:sldLayoutId id="2147484028" r:id="rId11"/>
    <p:sldLayoutId id="2147484029" r:id="rId12"/>
    <p:sldLayoutId id="2147483955" r:id="rId13"/>
    <p:sldLayoutId id="2147483966" r:id="rId14"/>
    <p:sldLayoutId id="2147483965" r:id="rId15"/>
    <p:sldLayoutId id="2147483956" r:id="rId16"/>
    <p:sldLayoutId id="2147483992" r:id="rId17"/>
    <p:sldLayoutId id="2147483993" r:id="rId18"/>
  </p:sldLayoutIdLst>
  <p:hf hdr="0" ftr="0" dt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14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447E6E-1B06-F142-96DE-15D3CE26A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D0C12-8DE7-6F48-AD95-D9425B479BDD}" type="datetime3">
              <a:rPr lang="en-US" smtClean="0"/>
              <a:t>2 August 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2502E8-9A20-7345-BE25-9EB3A7137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08C50A-802C-7646-865C-D5AADE2F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79D20-9926-6947-91A9-E826DAB4C488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6157EDA-17D1-8B49-B764-4073DC598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287" y="1165589"/>
            <a:ext cx="11553044" cy="656274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US" sz="4800" dirty="0">
                <a:solidFill>
                  <a:srgbClr val="1C621C"/>
                </a:solidFill>
              </a:rPr>
              <a:t>Skills Micro-Workshops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9AB7A12-403D-AF42-9BEE-7424CC0D65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30950" y="4187792"/>
            <a:ext cx="6189380" cy="1383662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Giving and Receiving feedback </a:t>
            </a:r>
            <a:r>
              <a:rPr lang="en-US" sz="40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72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Activity</a:t>
            </a:r>
            <a:endParaRPr lang="en-GB" sz="40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DF3502-DAAC-2A44-BB67-C2A76A7E76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Comenius project - Stripes </a:t>
            </a:r>
            <a:r>
              <a:rPr lang="en-US" dirty="0" err="1">
                <a:solidFill>
                  <a:schemeClr val="bg2"/>
                </a:solidFill>
              </a:rPr>
              <a:t>utwente</a:t>
            </a:r>
            <a:endParaRPr lang="en-US" dirty="0">
              <a:solidFill>
                <a:schemeClr val="bg2"/>
              </a:solidFill>
            </a:endParaRPr>
          </a:p>
          <a:p>
            <a:r>
              <a:rPr lang="en-US" dirty="0">
                <a:solidFill>
                  <a:schemeClr val="bg2"/>
                </a:solidFill>
              </a:rPr>
              <a:t>Interdisciplinary Teams – Skills Micro-workshops</a:t>
            </a:r>
          </a:p>
        </p:txBody>
      </p:sp>
      <p:pic>
        <p:nvPicPr>
          <p:cNvPr id="9" name="Picture 8" descr="People discussing">
            <a:extLst>
              <a:ext uri="{FF2B5EF4-FFF2-40B4-BE49-F238E27FC236}">
                <a16:creationId xmlns:a16="http://schemas.microsoft.com/office/drawing/2014/main" id="{2540132E-B6B7-49DE-8C40-9F5CFF0D8A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94" t="21706" r="36286" b="24186"/>
          <a:stretch/>
        </p:blipFill>
        <p:spPr>
          <a:xfrm>
            <a:off x="367286" y="1967022"/>
            <a:ext cx="5245850" cy="357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55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6"/>
            <a:ext cx="10515600" cy="7136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b="1" i="0" kern="1200" cap="all" baseline="0" dirty="0">
                <a:latin typeface="Arial Narrow" panose="020B0606020202030204" pitchFamily="34" charset="0"/>
                <a:ea typeface="+mj-ea"/>
                <a:cs typeface="+mj-cs"/>
              </a:rPr>
              <a:t>Practise your feedback…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44654"/>
            <a:ext cx="441770" cy="44181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86D83B-F5E2-6149-B7DD-0F6F1BA75908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53E8D2-3426-488D-AD06-A5797FACF6FF}"/>
              </a:ext>
            </a:extLst>
          </p:cNvPr>
          <p:cNvGrpSpPr/>
          <p:nvPr/>
        </p:nvGrpSpPr>
        <p:grpSpPr>
          <a:xfrm>
            <a:off x="2728913" y="1257300"/>
            <a:ext cx="7022953" cy="4694146"/>
            <a:chOff x="5960719" y="1660820"/>
            <a:chExt cx="4515283" cy="3536360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B065881-E747-4310-818C-9D47D4CA399C}"/>
                </a:ext>
              </a:extLst>
            </p:cNvPr>
            <p:cNvSpPr txBox="1">
              <a:spLocks/>
            </p:cNvSpPr>
            <p:nvPr/>
          </p:nvSpPr>
          <p:spPr>
            <a:xfrm>
              <a:off x="5960719" y="1660820"/>
              <a:ext cx="4515283" cy="3536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/>
            <a:lstStyle>
              <a:lvl1pPr marL="228564" indent="-228564" algn="l" defTabSz="91425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91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819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94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07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202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330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45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58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2400" dirty="0">
                <a:latin typeface="Arial Narrow" panose="020B0606020202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A793A7-7586-4B34-9583-B9C6AADA49C8}"/>
                </a:ext>
              </a:extLst>
            </p:cNvPr>
            <p:cNvSpPr txBox="1"/>
            <p:nvPr/>
          </p:nvSpPr>
          <p:spPr>
            <a:xfrm>
              <a:off x="7397393" y="1969099"/>
              <a:ext cx="2698717" cy="2156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latin typeface="Arial Narrow" panose="020B0606020202030204" pitchFamily="34" charset="0"/>
                </a:rPr>
                <a:t>Kelly has been pretending to do work, by adding punctuation points within the shared google drive. </a:t>
              </a:r>
              <a:endParaRPr lang="nl-NL" sz="3600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23B848D0-61E7-4B3C-8D22-414011587C4D}"/>
              </a:ext>
            </a:extLst>
          </p:cNvPr>
          <p:cNvPicPr/>
          <p:nvPr/>
        </p:nvPicPr>
        <p:blipFill rotWithShape="1">
          <a:blip r:embed="rId3"/>
          <a:srcRect l="31330" t="53203" r="61735" b="19973"/>
          <a:stretch/>
        </p:blipFill>
        <p:spPr bwMode="auto">
          <a:xfrm>
            <a:off x="3031008" y="1595070"/>
            <a:ext cx="1840885" cy="40056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18094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6"/>
            <a:ext cx="10515600" cy="7136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b="1" i="0" kern="1200" cap="all" baseline="0" dirty="0">
                <a:latin typeface="Arial Narrow" panose="020B0606020202030204" pitchFamily="34" charset="0"/>
                <a:ea typeface="+mj-ea"/>
                <a:cs typeface="+mj-cs"/>
              </a:rPr>
              <a:t>Practise your feedback…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44654"/>
            <a:ext cx="441770" cy="44181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86D83B-F5E2-6149-B7DD-0F6F1BA75908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53E8D2-3426-488D-AD06-A5797FACF6FF}"/>
              </a:ext>
            </a:extLst>
          </p:cNvPr>
          <p:cNvGrpSpPr/>
          <p:nvPr/>
        </p:nvGrpSpPr>
        <p:grpSpPr>
          <a:xfrm>
            <a:off x="2728913" y="1257300"/>
            <a:ext cx="7022953" cy="4694146"/>
            <a:chOff x="5960719" y="1660820"/>
            <a:chExt cx="4515283" cy="3536360"/>
          </a:xfrm>
          <a:solidFill>
            <a:schemeClr val="bg1">
              <a:lumMod val="95000"/>
            </a:schemeClr>
          </a:solidFill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B065881-E747-4310-818C-9D47D4CA399C}"/>
                </a:ext>
              </a:extLst>
            </p:cNvPr>
            <p:cNvSpPr txBox="1">
              <a:spLocks/>
            </p:cNvSpPr>
            <p:nvPr/>
          </p:nvSpPr>
          <p:spPr>
            <a:xfrm>
              <a:off x="5960719" y="1660820"/>
              <a:ext cx="4515283" cy="353636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/>
            <a:lstStyle>
              <a:lvl1pPr marL="228564" indent="-228564" algn="l" defTabSz="91425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91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819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94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07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202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330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45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58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2400" dirty="0">
                <a:latin typeface="Arial Narrow" panose="020B0606020202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A793A7-7586-4B34-9583-B9C6AADA49C8}"/>
                </a:ext>
              </a:extLst>
            </p:cNvPr>
            <p:cNvSpPr txBox="1"/>
            <p:nvPr/>
          </p:nvSpPr>
          <p:spPr>
            <a:xfrm>
              <a:off x="7397393" y="1969099"/>
              <a:ext cx="2698717" cy="48691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latin typeface="Arial Narrow" panose="020B0606020202030204" pitchFamily="34" charset="0"/>
                </a:rPr>
                <a:t>Share your own? </a:t>
              </a:r>
              <a:endParaRPr lang="nl-NL" sz="3600" dirty="0"/>
            </a:p>
          </p:txBody>
        </p:sp>
      </p:grpSp>
      <p:pic>
        <p:nvPicPr>
          <p:cNvPr id="5" name="Graphic 4" descr="Question Mark outline">
            <a:extLst>
              <a:ext uri="{FF2B5EF4-FFF2-40B4-BE49-F238E27FC236}">
                <a16:creationId xmlns:a16="http://schemas.microsoft.com/office/drawing/2014/main" id="{F77BEF6C-14E4-4F17-9816-8CEA2E45D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40134" y="2312839"/>
            <a:ext cx="3096677" cy="309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02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430" y="985836"/>
            <a:ext cx="11620500" cy="4371976"/>
          </a:xfrm>
          <a:solidFill>
            <a:schemeClr val="bg1">
              <a:lumMod val="95000"/>
            </a:schemeClr>
          </a:solidFill>
        </p:spPr>
        <p:txBody>
          <a:bodyPr anchor="ctr"/>
          <a:lstStyle/>
          <a:p>
            <a:pPr algn="ctr"/>
            <a:r>
              <a:rPr lang="en-GB" sz="5400" dirty="0"/>
              <a:t>Fictional Scenarios/ team mates</a:t>
            </a:r>
            <a:br>
              <a:rPr lang="en-GB" sz="5400" dirty="0"/>
            </a:br>
            <a:br>
              <a:rPr lang="en-GB" sz="5400" dirty="0"/>
            </a:br>
            <a:r>
              <a:rPr lang="en-GB" cap="none" dirty="0"/>
              <a:t>Discuss in your team, how you would give feedback to the following individuals. </a:t>
            </a:r>
            <a:br>
              <a:rPr lang="en-GB" cap="none" dirty="0"/>
            </a:br>
            <a:br>
              <a:rPr lang="en-GB" cap="none" dirty="0"/>
            </a:br>
            <a:r>
              <a:rPr lang="en-GB" sz="3600" b="0" i="1" cap="none" dirty="0"/>
              <a:t>Some of these examples are based on actual reflections from previous years’ students.</a:t>
            </a:r>
            <a:endParaRPr lang="en-GB" sz="5400" b="0" i="1" cap="non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611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6"/>
            <a:ext cx="10515600" cy="7136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b="1" i="0" kern="1200" cap="all" baseline="0" dirty="0">
                <a:latin typeface="Arial Narrow" panose="020B0606020202030204" pitchFamily="34" charset="0"/>
                <a:ea typeface="+mj-ea"/>
                <a:cs typeface="+mj-cs"/>
              </a:rPr>
              <a:t>Practise your feedback…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44654"/>
            <a:ext cx="441770" cy="44181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86D83B-F5E2-6149-B7DD-0F6F1BA75908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53E8D2-3426-488D-AD06-A5797FACF6FF}"/>
              </a:ext>
            </a:extLst>
          </p:cNvPr>
          <p:cNvGrpSpPr/>
          <p:nvPr/>
        </p:nvGrpSpPr>
        <p:grpSpPr>
          <a:xfrm>
            <a:off x="2728913" y="1257300"/>
            <a:ext cx="7022953" cy="4694146"/>
            <a:chOff x="5960719" y="1660820"/>
            <a:chExt cx="4515283" cy="3536360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B065881-E747-4310-818C-9D47D4CA399C}"/>
                </a:ext>
              </a:extLst>
            </p:cNvPr>
            <p:cNvSpPr txBox="1">
              <a:spLocks/>
            </p:cNvSpPr>
            <p:nvPr/>
          </p:nvSpPr>
          <p:spPr>
            <a:xfrm>
              <a:off x="5960719" y="1660820"/>
              <a:ext cx="4515283" cy="3536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/>
            <a:lstStyle>
              <a:lvl1pPr marL="228564" indent="-228564" algn="l" defTabSz="91425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91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819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94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07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202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330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45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58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2400" dirty="0">
                <a:latin typeface="Arial Narrow" panose="020B0606020202030204" pitchFamily="34" charset="0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83466D6-EE7A-430C-BA17-BAC467ACB955}"/>
                </a:ext>
              </a:extLst>
            </p:cNvPr>
            <p:cNvPicPr/>
            <p:nvPr/>
          </p:nvPicPr>
          <p:blipFill rotWithShape="1">
            <a:blip r:embed="rId3"/>
            <a:srcRect l="17914" t="53658" r="76181" b="18841"/>
            <a:stretch/>
          </p:blipFill>
          <p:spPr bwMode="auto">
            <a:xfrm>
              <a:off x="6231282" y="2587290"/>
              <a:ext cx="981175" cy="257025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A793A7-7586-4B34-9583-B9C6AADA49C8}"/>
                </a:ext>
              </a:extLst>
            </p:cNvPr>
            <p:cNvSpPr txBox="1"/>
            <p:nvPr/>
          </p:nvSpPr>
          <p:spPr>
            <a:xfrm>
              <a:off x="7397393" y="1969099"/>
              <a:ext cx="2698717" cy="2156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latin typeface="Arial Narrow" panose="020B0606020202030204" pitchFamily="34" charset="0"/>
                </a:rPr>
                <a:t>Jos behaves and communicates very abrasively and it is intimidating some team members. </a:t>
              </a:r>
              <a:endParaRPr lang="nl-NL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540811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6"/>
            <a:ext cx="10515600" cy="7136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b="1" i="0" kern="1200" cap="all" baseline="0" dirty="0">
                <a:latin typeface="Arial Narrow" panose="020B0606020202030204" pitchFamily="34" charset="0"/>
                <a:ea typeface="+mj-ea"/>
                <a:cs typeface="+mj-cs"/>
              </a:rPr>
              <a:t>Practise your feedback…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44654"/>
            <a:ext cx="441770" cy="44181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86D83B-F5E2-6149-B7DD-0F6F1BA75908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53E8D2-3426-488D-AD06-A5797FACF6FF}"/>
              </a:ext>
            </a:extLst>
          </p:cNvPr>
          <p:cNvGrpSpPr/>
          <p:nvPr/>
        </p:nvGrpSpPr>
        <p:grpSpPr>
          <a:xfrm>
            <a:off x="2728913" y="1257300"/>
            <a:ext cx="7022953" cy="4694146"/>
            <a:chOff x="5960719" y="1660820"/>
            <a:chExt cx="4515283" cy="3536360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B065881-E747-4310-818C-9D47D4CA399C}"/>
                </a:ext>
              </a:extLst>
            </p:cNvPr>
            <p:cNvSpPr txBox="1">
              <a:spLocks/>
            </p:cNvSpPr>
            <p:nvPr/>
          </p:nvSpPr>
          <p:spPr>
            <a:xfrm>
              <a:off x="5960719" y="1660820"/>
              <a:ext cx="4515283" cy="3536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/>
            <a:lstStyle>
              <a:lvl1pPr marL="228564" indent="-228564" algn="l" defTabSz="91425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91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819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94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07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202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330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45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58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2400" dirty="0">
                <a:latin typeface="Arial Narrow" panose="020B0606020202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A793A7-7586-4B34-9583-B9C6AADA49C8}"/>
                </a:ext>
              </a:extLst>
            </p:cNvPr>
            <p:cNvSpPr txBox="1"/>
            <p:nvPr/>
          </p:nvSpPr>
          <p:spPr>
            <a:xfrm>
              <a:off x="7397393" y="1969099"/>
              <a:ext cx="2698717" cy="257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latin typeface="Arial Narrow" panose="020B0606020202030204" pitchFamily="34" charset="0"/>
                </a:rPr>
                <a:t>Mara is very distracted with other things and therefore, the quality of her submissions are below agreed standards… </a:t>
              </a:r>
              <a:endParaRPr lang="nl-NL" sz="3600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8EB5294E-548D-47E6-AC6B-2842AE77BD2F}"/>
              </a:ext>
            </a:extLst>
          </p:cNvPr>
          <p:cNvPicPr/>
          <p:nvPr/>
        </p:nvPicPr>
        <p:blipFill rotWithShape="1">
          <a:blip r:embed="rId3"/>
          <a:srcRect l="53021" t="26615" r="41906" b="49867"/>
          <a:stretch/>
        </p:blipFill>
        <p:spPr bwMode="auto">
          <a:xfrm>
            <a:off x="3031008" y="1566650"/>
            <a:ext cx="1428404" cy="37246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2296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6"/>
            <a:ext cx="10515600" cy="7136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b="1" i="0" kern="1200" cap="all" baseline="0" dirty="0">
                <a:latin typeface="Arial Narrow" panose="020B0606020202030204" pitchFamily="34" charset="0"/>
                <a:ea typeface="+mj-ea"/>
                <a:cs typeface="+mj-cs"/>
              </a:rPr>
              <a:t>Practise your feedback…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44654"/>
            <a:ext cx="441770" cy="44181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86D83B-F5E2-6149-B7DD-0F6F1BA75908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53E8D2-3426-488D-AD06-A5797FACF6FF}"/>
              </a:ext>
            </a:extLst>
          </p:cNvPr>
          <p:cNvGrpSpPr/>
          <p:nvPr/>
        </p:nvGrpSpPr>
        <p:grpSpPr>
          <a:xfrm>
            <a:off x="2728913" y="1257300"/>
            <a:ext cx="7022953" cy="4694146"/>
            <a:chOff x="5960719" y="1660820"/>
            <a:chExt cx="4515283" cy="3536360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B065881-E747-4310-818C-9D47D4CA399C}"/>
                </a:ext>
              </a:extLst>
            </p:cNvPr>
            <p:cNvSpPr txBox="1">
              <a:spLocks/>
            </p:cNvSpPr>
            <p:nvPr/>
          </p:nvSpPr>
          <p:spPr>
            <a:xfrm>
              <a:off x="5960719" y="1660820"/>
              <a:ext cx="4515283" cy="3536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/>
            <a:lstStyle>
              <a:lvl1pPr marL="228564" indent="-228564" algn="l" defTabSz="91425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91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819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94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07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202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330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45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58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2400" dirty="0">
                <a:latin typeface="Arial Narrow" panose="020B0606020202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A793A7-7586-4B34-9583-B9C6AADA49C8}"/>
                </a:ext>
              </a:extLst>
            </p:cNvPr>
            <p:cNvSpPr txBox="1"/>
            <p:nvPr/>
          </p:nvSpPr>
          <p:spPr>
            <a:xfrm>
              <a:off x="7397393" y="1969099"/>
              <a:ext cx="2698717" cy="1738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latin typeface="Arial Narrow" panose="020B0606020202030204" pitchFamily="34" charset="0"/>
                </a:rPr>
                <a:t>Robin promised to send an important email to the stakeholder, but didn’t!</a:t>
              </a:r>
              <a:endParaRPr lang="nl-NL" sz="360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29E95C3-BF79-4548-A62D-53DC2FFC4A50}"/>
              </a:ext>
            </a:extLst>
          </p:cNvPr>
          <p:cNvPicPr/>
          <p:nvPr/>
        </p:nvPicPr>
        <p:blipFill rotWithShape="1">
          <a:blip r:embed="rId3"/>
          <a:srcRect l="39799" t="54001" r="55194" b="21121"/>
          <a:stretch/>
        </p:blipFill>
        <p:spPr bwMode="auto">
          <a:xfrm>
            <a:off x="3406654" y="1666508"/>
            <a:ext cx="1379659" cy="38559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82699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6"/>
            <a:ext cx="10515600" cy="7136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b="1" i="0" kern="1200" cap="all" baseline="0" dirty="0">
                <a:latin typeface="Arial Narrow" panose="020B0606020202030204" pitchFamily="34" charset="0"/>
                <a:ea typeface="+mj-ea"/>
                <a:cs typeface="+mj-cs"/>
              </a:rPr>
              <a:t>Practise your feedback…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44654"/>
            <a:ext cx="441770" cy="44181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86D83B-F5E2-6149-B7DD-0F6F1BA75908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53E8D2-3426-488D-AD06-A5797FACF6FF}"/>
              </a:ext>
            </a:extLst>
          </p:cNvPr>
          <p:cNvGrpSpPr/>
          <p:nvPr/>
        </p:nvGrpSpPr>
        <p:grpSpPr>
          <a:xfrm>
            <a:off x="2728913" y="1257300"/>
            <a:ext cx="7022953" cy="4694146"/>
            <a:chOff x="5960719" y="1660820"/>
            <a:chExt cx="4515283" cy="3536360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B065881-E747-4310-818C-9D47D4CA399C}"/>
                </a:ext>
              </a:extLst>
            </p:cNvPr>
            <p:cNvSpPr txBox="1">
              <a:spLocks/>
            </p:cNvSpPr>
            <p:nvPr/>
          </p:nvSpPr>
          <p:spPr>
            <a:xfrm>
              <a:off x="5960719" y="1660820"/>
              <a:ext cx="4515283" cy="3536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/>
            <a:lstStyle>
              <a:lvl1pPr marL="228564" indent="-228564" algn="l" defTabSz="91425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91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819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94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07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202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330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45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58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2400" dirty="0">
                <a:latin typeface="Arial Narrow" panose="020B0606020202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A793A7-7586-4B34-9583-B9C6AADA49C8}"/>
                </a:ext>
              </a:extLst>
            </p:cNvPr>
            <p:cNvSpPr txBox="1"/>
            <p:nvPr/>
          </p:nvSpPr>
          <p:spPr>
            <a:xfrm>
              <a:off x="7397393" y="1969099"/>
              <a:ext cx="2698717" cy="2156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latin typeface="Arial Narrow" panose="020B0606020202030204" pitchFamily="34" charset="0"/>
                </a:rPr>
                <a:t>Sam is micro-managing everyone, she is constantly hounding everyone to do their part.</a:t>
              </a:r>
              <a:endParaRPr lang="nl-NL" sz="3600" dirty="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6955685-25D4-4F30-A283-96454C566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008" y="1666508"/>
            <a:ext cx="1783880" cy="393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37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6"/>
            <a:ext cx="10515600" cy="7136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b="1" i="0" kern="1200" cap="all" baseline="0" dirty="0">
                <a:latin typeface="Arial Narrow" panose="020B0606020202030204" pitchFamily="34" charset="0"/>
                <a:ea typeface="+mj-ea"/>
                <a:cs typeface="+mj-cs"/>
              </a:rPr>
              <a:t>Practise your feedback…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44654"/>
            <a:ext cx="441770" cy="44181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86D83B-F5E2-6149-B7DD-0F6F1BA75908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53E8D2-3426-488D-AD06-A5797FACF6FF}"/>
              </a:ext>
            </a:extLst>
          </p:cNvPr>
          <p:cNvGrpSpPr/>
          <p:nvPr/>
        </p:nvGrpSpPr>
        <p:grpSpPr>
          <a:xfrm>
            <a:off x="2728913" y="1257300"/>
            <a:ext cx="7022953" cy="4694146"/>
            <a:chOff x="5960719" y="1660820"/>
            <a:chExt cx="4515283" cy="3536360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B065881-E747-4310-818C-9D47D4CA399C}"/>
                </a:ext>
              </a:extLst>
            </p:cNvPr>
            <p:cNvSpPr txBox="1">
              <a:spLocks/>
            </p:cNvSpPr>
            <p:nvPr/>
          </p:nvSpPr>
          <p:spPr>
            <a:xfrm>
              <a:off x="5960719" y="1660820"/>
              <a:ext cx="4515283" cy="3536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/>
            <a:lstStyle>
              <a:lvl1pPr marL="228564" indent="-228564" algn="l" defTabSz="91425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91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819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94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07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202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330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45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58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2400" dirty="0">
                <a:latin typeface="Arial Narrow" panose="020B0606020202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A793A7-7586-4B34-9583-B9C6AADA49C8}"/>
                </a:ext>
              </a:extLst>
            </p:cNvPr>
            <p:cNvSpPr txBox="1"/>
            <p:nvPr/>
          </p:nvSpPr>
          <p:spPr>
            <a:xfrm>
              <a:off x="7397393" y="1969099"/>
              <a:ext cx="2698717" cy="2156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latin typeface="Arial Narrow" panose="020B0606020202030204" pitchFamily="34" charset="0"/>
                </a:rPr>
                <a:t>Mat skipped some lectures and now has missed integral aspects of the project. Everyone else is annoyed!</a:t>
              </a:r>
              <a:endParaRPr lang="nl-NL" sz="360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07F77D4-ED55-420C-84A0-298646B1FF12}"/>
              </a:ext>
            </a:extLst>
          </p:cNvPr>
          <p:cNvPicPr/>
          <p:nvPr/>
        </p:nvPicPr>
        <p:blipFill rotWithShape="1">
          <a:blip r:embed="rId3"/>
          <a:srcRect l="53727" t="51832" r="39729" b="18456"/>
          <a:stretch/>
        </p:blipFill>
        <p:spPr bwMode="auto">
          <a:xfrm>
            <a:off x="3178130" y="1854633"/>
            <a:ext cx="1565320" cy="40000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1773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6"/>
            <a:ext cx="10515600" cy="7136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b="1" i="0" kern="1200" cap="all" baseline="0" dirty="0">
                <a:latin typeface="Arial Narrow" panose="020B0606020202030204" pitchFamily="34" charset="0"/>
                <a:ea typeface="+mj-ea"/>
                <a:cs typeface="+mj-cs"/>
              </a:rPr>
              <a:t>Practise your feedback…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44654"/>
            <a:ext cx="441770" cy="44181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86D83B-F5E2-6149-B7DD-0F6F1BA75908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53E8D2-3426-488D-AD06-A5797FACF6FF}"/>
              </a:ext>
            </a:extLst>
          </p:cNvPr>
          <p:cNvGrpSpPr/>
          <p:nvPr/>
        </p:nvGrpSpPr>
        <p:grpSpPr>
          <a:xfrm>
            <a:off x="2728913" y="1257300"/>
            <a:ext cx="7022953" cy="4694146"/>
            <a:chOff x="5960719" y="1660820"/>
            <a:chExt cx="4515283" cy="3536360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B065881-E747-4310-818C-9D47D4CA399C}"/>
                </a:ext>
              </a:extLst>
            </p:cNvPr>
            <p:cNvSpPr txBox="1">
              <a:spLocks/>
            </p:cNvSpPr>
            <p:nvPr/>
          </p:nvSpPr>
          <p:spPr>
            <a:xfrm>
              <a:off x="5960719" y="1660820"/>
              <a:ext cx="4515283" cy="3536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/>
            <a:lstStyle>
              <a:lvl1pPr marL="228564" indent="-228564" algn="l" defTabSz="91425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91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819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94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07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202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330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45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58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2400" dirty="0">
                <a:latin typeface="Arial Narrow" panose="020B0606020202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A793A7-7586-4B34-9583-B9C6AADA49C8}"/>
                </a:ext>
              </a:extLst>
            </p:cNvPr>
            <p:cNvSpPr txBox="1"/>
            <p:nvPr/>
          </p:nvSpPr>
          <p:spPr>
            <a:xfrm>
              <a:off x="7397393" y="1969099"/>
              <a:ext cx="2698717" cy="2991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latin typeface="Arial Narrow" panose="020B0606020202030204" pitchFamily="34" charset="0"/>
                </a:rPr>
                <a:t>Fran is very conscientious, but she takes a very long time to write her reports. This is due to overthinking and confidence issues.</a:t>
              </a:r>
              <a:endParaRPr lang="nl-NL" sz="3600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409419B7-1BC2-4A4C-87CA-B0F320AA3F86}"/>
              </a:ext>
            </a:extLst>
          </p:cNvPr>
          <p:cNvPicPr/>
          <p:nvPr/>
        </p:nvPicPr>
        <p:blipFill rotWithShape="1">
          <a:blip r:embed="rId3"/>
          <a:srcRect l="44421" t="26273" r="49288" b="48846"/>
          <a:stretch/>
        </p:blipFill>
        <p:spPr bwMode="auto">
          <a:xfrm>
            <a:off x="3031008" y="1583686"/>
            <a:ext cx="1932470" cy="42987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9670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A5E5-61C7-468A-AAE0-C842ED48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6"/>
            <a:ext cx="10515600" cy="7136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b="1" i="0" kern="1200" cap="all" baseline="0" dirty="0">
                <a:latin typeface="Arial Narrow" panose="020B0606020202030204" pitchFamily="34" charset="0"/>
                <a:ea typeface="+mj-ea"/>
                <a:cs typeface="+mj-cs"/>
              </a:rPr>
              <a:t>Practise your feedback…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AAAD5-C17A-4C08-8EF4-F61B49BE3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44654"/>
            <a:ext cx="441770" cy="44181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86D83B-F5E2-6149-B7DD-0F6F1BA75908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53E8D2-3426-488D-AD06-A5797FACF6FF}"/>
              </a:ext>
            </a:extLst>
          </p:cNvPr>
          <p:cNvGrpSpPr/>
          <p:nvPr/>
        </p:nvGrpSpPr>
        <p:grpSpPr>
          <a:xfrm>
            <a:off x="2728913" y="1257300"/>
            <a:ext cx="7022953" cy="4694146"/>
            <a:chOff x="5960719" y="1660820"/>
            <a:chExt cx="4515283" cy="3536360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B065881-E747-4310-818C-9D47D4CA399C}"/>
                </a:ext>
              </a:extLst>
            </p:cNvPr>
            <p:cNvSpPr txBox="1">
              <a:spLocks/>
            </p:cNvSpPr>
            <p:nvPr/>
          </p:nvSpPr>
          <p:spPr>
            <a:xfrm>
              <a:off x="5960719" y="1660820"/>
              <a:ext cx="4515283" cy="3536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/>
            <a:lstStyle>
              <a:lvl1pPr marL="228564" indent="-228564" algn="l" defTabSz="91425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91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819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94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07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202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330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457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584" indent="-228564" algn="l" defTabSz="91425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2400" dirty="0">
                <a:latin typeface="Arial Narrow" panose="020B0606020202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A793A7-7586-4B34-9583-B9C6AADA49C8}"/>
                </a:ext>
              </a:extLst>
            </p:cNvPr>
            <p:cNvSpPr txBox="1"/>
            <p:nvPr/>
          </p:nvSpPr>
          <p:spPr>
            <a:xfrm>
              <a:off x="7397393" y="1969099"/>
              <a:ext cx="2698717" cy="2156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latin typeface="Arial Narrow" panose="020B0606020202030204" pitchFamily="34" charset="0"/>
                </a:rPr>
                <a:t>Erica has not asked for help throughout the whole project, now it appears as her work suffered because of it!</a:t>
              </a:r>
              <a:endParaRPr lang="nl-NL" sz="360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5511079-7CE1-4503-8C84-B19ED84CABB7}"/>
              </a:ext>
            </a:extLst>
          </p:cNvPr>
          <p:cNvPicPr/>
          <p:nvPr/>
        </p:nvPicPr>
        <p:blipFill rotWithShape="1">
          <a:blip r:embed="rId3"/>
          <a:srcRect l="19711" t="26387" r="75539" b="49763"/>
          <a:stretch/>
        </p:blipFill>
        <p:spPr bwMode="auto">
          <a:xfrm>
            <a:off x="3031007" y="1666508"/>
            <a:ext cx="1455267" cy="41101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4326762"/>
      </p:ext>
    </p:extLst>
  </p:cSld>
  <p:clrMapOvr>
    <a:masterClrMapping/>
  </p:clrMapOvr>
</p:sld>
</file>

<file path=ppt/theme/theme1.xml><?xml version="1.0" encoding="utf-8"?>
<a:theme xmlns:a="http://schemas.openxmlformats.org/drawingml/2006/main" name="UT Title slide Whit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test" id="{15B9D8DC-9424-A541-AF47-D0C4E5DD615D}" vid="{AA5B6583-0830-8041-8FDA-106127B26373}"/>
    </a:ext>
  </a:extLst>
</a:theme>
</file>

<file path=ppt/theme/theme10.xml><?xml version="1.0" encoding="utf-8"?>
<a:theme xmlns:a="http://schemas.openxmlformats.org/drawingml/2006/main" name="UT Content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T Title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test" id="{15B9D8DC-9424-A541-AF47-D0C4E5DD615D}" vid="{AA5B6583-0830-8041-8FDA-106127B26373}"/>
    </a:ext>
  </a:extLst>
</a:theme>
</file>

<file path=ppt/theme/theme3.xml><?xml version="1.0" encoding="utf-8"?>
<a:theme xmlns:a="http://schemas.openxmlformats.org/drawingml/2006/main" name="UT Chapter slide Whit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4.xml><?xml version="1.0" encoding="utf-8"?>
<a:theme xmlns:a="http://schemas.openxmlformats.org/drawingml/2006/main" name="UT Chapter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5.xml><?xml version="1.0" encoding="utf-8"?>
<a:theme xmlns:a="http://schemas.openxmlformats.org/drawingml/2006/main" name="UT Chapter slide White + logo own nam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6.xml><?xml version="1.0" encoding="utf-8"?>
<a:theme xmlns:a="http://schemas.openxmlformats.org/drawingml/2006/main" name="UT Chapter slide Black + logo own nam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7.xml><?xml version="1.0" encoding="utf-8"?>
<a:theme xmlns:a="http://schemas.openxmlformats.org/drawingml/2006/main" name="UT Table of Content slide Whit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8.xml><?xml version="1.0" encoding="utf-8"?>
<a:theme xmlns:a="http://schemas.openxmlformats.org/drawingml/2006/main" name="UT Table of Content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9.xml><?xml version="1.0" encoding="utf-8"?>
<a:theme xmlns:a="http://schemas.openxmlformats.org/drawingml/2006/main" name="UT Content slide Whit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UT test</Template>
  <TotalTime>1628</TotalTime>
  <Words>295</Words>
  <Application>Microsoft Office PowerPoint</Application>
  <PresentationFormat>Widescreen</PresentationFormat>
  <Paragraphs>55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Arial</vt:lpstr>
      <vt:lpstr>Arial Narrow</vt:lpstr>
      <vt:lpstr>Calibri</vt:lpstr>
      <vt:lpstr>UT Title slide White</vt:lpstr>
      <vt:lpstr>UT Title slide Black</vt:lpstr>
      <vt:lpstr>UT Chapter slide White</vt:lpstr>
      <vt:lpstr>UT Chapter slide Black</vt:lpstr>
      <vt:lpstr>UT Chapter slide White + logo own name</vt:lpstr>
      <vt:lpstr>UT Chapter slide Black + logo own name</vt:lpstr>
      <vt:lpstr>UT Table of Content slide White</vt:lpstr>
      <vt:lpstr>UT Table of Content slide Black</vt:lpstr>
      <vt:lpstr>UT Content slide White</vt:lpstr>
      <vt:lpstr>UT Content slide Black</vt:lpstr>
      <vt:lpstr>Skills Micro-Workshops</vt:lpstr>
      <vt:lpstr>Fictional Scenarios/ team mates  Discuss in your team, how you would give feedback to the following individuals.   Some of these examples are based on actual reflections from previous years’ students.</vt:lpstr>
      <vt:lpstr>Practise your feedback…</vt:lpstr>
      <vt:lpstr>Practise your feedback…</vt:lpstr>
      <vt:lpstr>Practise your feedback…</vt:lpstr>
      <vt:lpstr>Practise your feedback…</vt:lpstr>
      <vt:lpstr>Practise your feedback…</vt:lpstr>
      <vt:lpstr>Practise your feedback…</vt:lpstr>
      <vt:lpstr>Practise your feedback…</vt:lpstr>
      <vt:lpstr>Practise your feedback…</vt:lpstr>
      <vt:lpstr>Practise your feedback…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Johnson, Coralie (UT-CES)</cp:lastModifiedBy>
  <cp:revision>140</cp:revision>
  <cp:lastPrinted>2021-09-23T13:05:57Z</cp:lastPrinted>
  <dcterms:created xsi:type="dcterms:W3CDTF">2019-02-08T09:55:16Z</dcterms:created>
  <dcterms:modified xsi:type="dcterms:W3CDTF">2022-08-02T12:57:07Z</dcterms:modified>
</cp:coreProperties>
</file>