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24" r:id="rId1"/>
    <p:sldMasterId id="2147483928" r:id="rId2"/>
    <p:sldMasterId id="2147483932" r:id="rId3"/>
    <p:sldMasterId id="2147483988" r:id="rId4"/>
    <p:sldMasterId id="2147483980" r:id="rId5"/>
    <p:sldMasterId id="2147483984" r:id="rId6"/>
    <p:sldMasterId id="2147483940" r:id="rId7"/>
    <p:sldMasterId id="2147484010" r:id="rId8"/>
    <p:sldMasterId id="2147483948" r:id="rId9"/>
    <p:sldMasterId id="2147483967" r:id="rId10"/>
  </p:sldMasterIdLst>
  <p:notesMasterIdLst>
    <p:notesMasterId r:id="rId28"/>
  </p:notesMasterIdLst>
  <p:handoutMasterIdLst>
    <p:handoutMasterId r:id="rId29"/>
  </p:handoutMasterIdLst>
  <p:sldIdLst>
    <p:sldId id="259" r:id="rId11"/>
    <p:sldId id="260" r:id="rId12"/>
    <p:sldId id="278" r:id="rId13"/>
    <p:sldId id="267" r:id="rId14"/>
    <p:sldId id="279" r:id="rId15"/>
    <p:sldId id="280" r:id="rId16"/>
    <p:sldId id="281" r:id="rId17"/>
    <p:sldId id="282" r:id="rId18"/>
    <p:sldId id="284" r:id="rId19"/>
    <p:sldId id="283" r:id="rId20"/>
    <p:sldId id="292" r:id="rId21"/>
    <p:sldId id="285" r:id="rId22"/>
    <p:sldId id="286" r:id="rId23"/>
    <p:sldId id="287" r:id="rId24"/>
    <p:sldId id="290" r:id="rId25"/>
    <p:sldId id="277" r:id="rId26"/>
    <p:sldId id="29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ADB0"/>
    <a:srgbClr val="1C621C"/>
    <a:srgbClr val="469B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40"/>
    <p:restoredTop sz="78138" autoAdjust="0"/>
  </p:normalViewPr>
  <p:slideViewPr>
    <p:cSldViewPr snapToGrid="0" snapToObjects="1">
      <p:cViewPr varScale="1">
        <p:scale>
          <a:sx n="52" d="100"/>
          <a:sy n="52" d="100"/>
        </p:scale>
        <p:origin x="1460" y="48"/>
      </p:cViewPr>
      <p:guideLst/>
    </p:cSldViewPr>
  </p:slideViewPr>
  <p:notesTextViewPr>
    <p:cViewPr>
      <p:scale>
        <a:sx n="1" d="1"/>
        <a:sy n="1" d="1"/>
      </p:scale>
      <p:origin x="0" y="-120"/>
    </p:cViewPr>
  </p:notesTextViewPr>
  <p:notesViewPr>
    <p:cSldViewPr snapToGrid="0" snapToObjects="1">
      <p:cViewPr varScale="1">
        <p:scale>
          <a:sx n="197" d="100"/>
          <a:sy n="197" d="100"/>
        </p:scale>
        <p:origin x="2376"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01BE56-1E91-6446-BB37-70A906C6EF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03CFE5-CFB5-AC4B-B88B-1D953B4D90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2C1FF6-1F9C-A04D-BC2F-BA79939F8A67}" type="datetimeFigureOut">
              <a:rPr lang="en-US" smtClean="0"/>
              <a:t>8/2/2022</a:t>
            </a:fld>
            <a:endParaRPr lang="en-US"/>
          </a:p>
        </p:txBody>
      </p:sp>
      <p:sp>
        <p:nvSpPr>
          <p:cNvPr id="4" name="Footer Placeholder 3">
            <a:extLst>
              <a:ext uri="{FF2B5EF4-FFF2-40B4-BE49-F238E27FC236}">
                <a16:creationId xmlns:a16="http://schemas.microsoft.com/office/drawing/2014/main" id="{D1205199-A0AF-4D47-A407-75BB264A354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9E8BBE-35C2-F248-BE41-AC409C19DA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306A49-4FCA-314D-A6DA-EC7CC1C3A212}" type="slidenum">
              <a:rPr lang="en-US" smtClean="0"/>
              <a:t>‹#›</a:t>
            </a:fld>
            <a:endParaRPr lang="en-US"/>
          </a:p>
        </p:txBody>
      </p:sp>
    </p:spTree>
    <p:extLst>
      <p:ext uri="{BB962C8B-B14F-4D97-AF65-F5344CB8AC3E}">
        <p14:creationId xmlns:p14="http://schemas.microsoft.com/office/powerpoint/2010/main" val="2904049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C196D9-2286-0F4F-B943-33A3EEA2528D}" type="datetimeFigureOut">
              <a:rPr lang="en-US" smtClean="0"/>
              <a:t>8/2/2022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724262-D47C-D444-8DFB-457E9BF504E8}" type="slidenum">
              <a:rPr lang="en-US" smtClean="0"/>
              <a:t>‹#›</a:t>
            </a:fld>
            <a:endParaRPr lang="en-US"/>
          </a:p>
        </p:txBody>
      </p:sp>
    </p:spTree>
    <p:extLst>
      <p:ext uri="{BB962C8B-B14F-4D97-AF65-F5344CB8AC3E}">
        <p14:creationId xmlns:p14="http://schemas.microsoft.com/office/powerpoint/2010/main" val="522392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Welcome, today will help you to start to give and receive helpful effective and constructive feedback. You may have briefly touched on this topic already, but this is a professional skill that will not be mastered overnight, so iterative learning is necessary. </a:t>
            </a:r>
          </a:p>
          <a:p>
            <a:r>
              <a:rPr lang="en-GB" dirty="0"/>
              <a:t> As an experienced adult, I am still learning how to give feedback that is valuable and receive feedback without becoming defensive.  Also, when you start life in the working world, in your annual reviews, you’ll need these basic skills ensure you give and get the best out of these learning moments. </a:t>
            </a:r>
          </a:p>
          <a:p>
            <a:endParaRPr lang="en-GB" dirty="0"/>
          </a:p>
          <a:p>
            <a:r>
              <a:rPr lang="en-GB" dirty="0"/>
              <a:t>Maybe this can even help you outside of the class too – you can also use these skills in your personal relationships, perhaps to communicate better with your parents or partner?</a:t>
            </a:r>
          </a:p>
        </p:txBody>
      </p:sp>
      <p:sp>
        <p:nvSpPr>
          <p:cNvPr id="4" name="Slide Number Placeholder 3"/>
          <p:cNvSpPr>
            <a:spLocks noGrp="1"/>
          </p:cNvSpPr>
          <p:nvPr>
            <p:ph type="sldNum" sz="quarter" idx="5"/>
          </p:nvPr>
        </p:nvSpPr>
        <p:spPr/>
        <p:txBody>
          <a:bodyPr/>
          <a:lstStyle/>
          <a:p>
            <a:fld id="{A2724262-D47C-D444-8DFB-457E9BF504E8}" type="slidenum">
              <a:rPr lang="en-US" smtClean="0"/>
              <a:t>1</a:t>
            </a:fld>
            <a:endParaRPr lang="en-US"/>
          </a:p>
        </p:txBody>
      </p:sp>
    </p:spTree>
    <p:extLst>
      <p:ext uri="{BB962C8B-B14F-4D97-AF65-F5344CB8AC3E}">
        <p14:creationId xmlns:p14="http://schemas.microsoft.com/office/powerpoint/2010/main" val="6976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86" defTabSz="914256">
              <a:lnSpc>
                <a:spcPct val="90000"/>
              </a:lnSpc>
              <a:spcAft>
                <a:spcPts val="600"/>
              </a:spcAft>
            </a:pPr>
            <a:r>
              <a:rPr lang="en-GB" sz="1200" u="sng" dirty="0"/>
              <a:t>Additional Considerations: </a:t>
            </a:r>
          </a:p>
          <a:p>
            <a:pPr marL="57186" defTabSz="914256">
              <a:lnSpc>
                <a:spcPct val="90000"/>
              </a:lnSpc>
              <a:spcAft>
                <a:spcPts val="600"/>
              </a:spcAft>
            </a:pPr>
            <a:endParaRPr lang="en-GB" sz="1050" i="1" dirty="0">
              <a:solidFill>
                <a:srgbClr val="FF0000"/>
              </a:solidFill>
            </a:endParaRPr>
          </a:p>
          <a:p>
            <a:pPr marL="514386" indent="-457200" defTabSz="914256">
              <a:lnSpc>
                <a:spcPct val="170000"/>
              </a:lnSpc>
              <a:spcAft>
                <a:spcPts val="600"/>
              </a:spcAft>
              <a:buFont typeface="Arial" panose="020B0604020202020204" pitchFamily="34" charset="0"/>
              <a:buChar char="•"/>
            </a:pPr>
            <a:r>
              <a:rPr lang="en-US" sz="1200" b="1" dirty="0"/>
              <a:t>Approach</a:t>
            </a:r>
            <a:r>
              <a:rPr lang="en-US" sz="1200" dirty="0"/>
              <a:t>: tone, body language: be conscious of how you are sitting, is your tone annoyed or condescending? Is there something you did to contribute to this situation? For e.g. even though you know this person works on the weekend as a barman, you still make the deadlines on Sunday at 21:00? Or is there a quiet member, so is not sharing his ideas because you are intimidating and quickly dismiss others? </a:t>
            </a:r>
          </a:p>
          <a:p>
            <a:pPr marL="514386" indent="-457200" defTabSz="914256">
              <a:lnSpc>
                <a:spcPct val="170000"/>
              </a:lnSpc>
              <a:spcAft>
                <a:spcPts val="600"/>
              </a:spcAft>
              <a:buFont typeface="Arial" panose="020B0604020202020204" pitchFamily="34" charset="0"/>
              <a:buChar char="•"/>
            </a:pPr>
            <a:r>
              <a:rPr lang="en-US" sz="1200" dirty="0"/>
              <a:t>You may also think of a </a:t>
            </a:r>
            <a:r>
              <a:rPr lang="en-US" sz="1200" b="1" dirty="0"/>
              <a:t>suggestion</a:t>
            </a:r>
            <a:r>
              <a:rPr lang="en-US" sz="1200" dirty="0"/>
              <a:t> to improve (if asked)</a:t>
            </a:r>
          </a:p>
          <a:p>
            <a:pPr marL="514386" indent="-457200" defTabSz="914256">
              <a:lnSpc>
                <a:spcPct val="170000"/>
              </a:lnSpc>
              <a:spcAft>
                <a:spcPts val="600"/>
              </a:spcAft>
              <a:buFont typeface="Arial" panose="020B0604020202020204" pitchFamily="34" charset="0"/>
              <a:buChar char="•"/>
            </a:pPr>
            <a:r>
              <a:rPr lang="en-US" sz="1200" dirty="0"/>
              <a:t>In public (the group) be on </a:t>
            </a:r>
            <a:r>
              <a:rPr lang="en-US" sz="1200" b="1" dirty="0"/>
              <a:t>best behaviour </a:t>
            </a:r>
            <a:r>
              <a:rPr lang="en-US" sz="1200" dirty="0"/>
              <a:t>– keep your dignity and don’t shout, insult or belittle anyone.</a:t>
            </a:r>
          </a:p>
          <a:p>
            <a:pPr marL="514386" indent="-457200" defTabSz="914256">
              <a:lnSpc>
                <a:spcPct val="170000"/>
              </a:lnSpc>
              <a:spcAft>
                <a:spcPts val="600"/>
              </a:spcAft>
              <a:buFont typeface="Arial" panose="020B0604020202020204" pitchFamily="34" charset="0"/>
              <a:buChar char="•"/>
            </a:pPr>
            <a:r>
              <a:rPr lang="en-US" sz="1200" dirty="0"/>
              <a:t>Also be aware of creating sides and causing disharmony in the group if you have a personal problem with an individual – ask yourself “what is it about this person that makes me feel this way?” Reflect on this privately and try to communicate your issues clearly with them. Obviously if it is a group issue you may need to ask your tutor for advice on how to tackle this. </a:t>
            </a:r>
          </a:p>
          <a:p>
            <a:endParaRPr lang="en-GB" i="0" dirty="0"/>
          </a:p>
        </p:txBody>
      </p:sp>
      <p:sp>
        <p:nvSpPr>
          <p:cNvPr id="4" name="Slide Number Placeholder 3"/>
          <p:cNvSpPr>
            <a:spLocks noGrp="1"/>
          </p:cNvSpPr>
          <p:nvPr>
            <p:ph type="sldNum" sz="quarter" idx="5"/>
          </p:nvPr>
        </p:nvSpPr>
        <p:spPr/>
        <p:txBody>
          <a:bodyPr/>
          <a:lstStyle/>
          <a:p>
            <a:fld id="{A2724262-D47C-D444-8DFB-457E9BF504E8}" type="slidenum">
              <a:rPr lang="en-US" smtClean="0"/>
              <a:t>10</a:t>
            </a:fld>
            <a:endParaRPr lang="en-US"/>
          </a:p>
        </p:txBody>
      </p:sp>
    </p:spTree>
    <p:extLst>
      <p:ext uri="{BB962C8B-B14F-4D97-AF65-F5344CB8AC3E}">
        <p14:creationId xmlns:p14="http://schemas.microsoft.com/office/powerpoint/2010/main" val="2263758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dirty="0"/>
              <a:t>(Teacher free to choose activity here.) </a:t>
            </a:r>
            <a:r>
              <a:rPr lang="en-GB" i="0" dirty="0" err="1"/>
              <a:t>e.g</a:t>
            </a:r>
            <a:endParaRPr lang="en-GB" i="0" dirty="0"/>
          </a:p>
          <a:p>
            <a:pPr marL="171450" indent="-171450">
              <a:buFont typeface="Arial" panose="020B0604020202020204" pitchFamily="34" charset="0"/>
              <a:buChar char="•"/>
            </a:pPr>
            <a:r>
              <a:rPr lang="en-GB" i="0" dirty="0"/>
              <a:t> Give students cookies, ask each team to come up with 1 tip and one top about the cookies. Secretly give one team a prompt of bad feedback, so this can be discussed in the class.  E.g. “you are manipulating us with treats” </a:t>
            </a:r>
          </a:p>
          <a:p>
            <a:pPr marL="171450" indent="-171450">
              <a:buFont typeface="Arial" panose="020B0604020202020204" pitchFamily="34" charset="0"/>
              <a:buChar char="•"/>
            </a:pPr>
            <a:r>
              <a:rPr lang="en-GB" i="0" dirty="0"/>
              <a:t>Insert video link in the slide – e.g. a person cooking something, a person explaining a dance, etc…</a:t>
            </a:r>
          </a:p>
          <a:p>
            <a:pPr marL="171450" indent="-171450">
              <a:buFont typeface="Arial" panose="020B0604020202020204" pitchFamily="34" charset="0"/>
              <a:buChar char="•"/>
            </a:pPr>
            <a:endParaRPr lang="en-GB" i="0" dirty="0"/>
          </a:p>
          <a:p>
            <a:pPr marL="0" indent="0">
              <a:buFont typeface="Arial" panose="020B0604020202020204" pitchFamily="34" charset="0"/>
              <a:buNone/>
            </a:pPr>
            <a:r>
              <a:rPr lang="en-GB" i="0" dirty="0"/>
              <a:t>After video is watched, ask students to think of one tip (suggestion to improve) and one top (something done well) for the person in the video. (Elicit answers from the class.) Teacher prepares some inappropriate direct feedback to the person in the video, shares with the class and asks them to identify what is wrong. E.g. “You are useless” (not specific, no feedforward) or “Your food is too oily” (not stating repercussions) etc. </a:t>
            </a:r>
          </a:p>
          <a:p>
            <a:pPr marL="171450" indent="-171450">
              <a:buFont typeface="Arial" panose="020B0604020202020204" pitchFamily="34" charset="0"/>
              <a:buChar char="•"/>
            </a:pPr>
            <a:endParaRPr lang="en-GB" i="0" dirty="0"/>
          </a:p>
        </p:txBody>
      </p:sp>
      <p:sp>
        <p:nvSpPr>
          <p:cNvPr id="4" name="Slide Number Placeholder 3"/>
          <p:cNvSpPr>
            <a:spLocks noGrp="1"/>
          </p:cNvSpPr>
          <p:nvPr>
            <p:ph type="sldNum" sz="quarter" idx="5"/>
          </p:nvPr>
        </p:nvSpPr>
        <p:spPr/>
        <p:txBody>
          <a:bodyPr/>
          <a:lstStyle/>
          <a:p>
            <a:fld id="{A2724262-D47C-D444-8DFB-457E9BF504E8}" type="slidenum">
              <a:rPr lang="en-US" smtClean="0"/>
              <a:t>11</a:t>
            </a:fld>
            <a:endParaRPr lang="en-US"/>
          </a:p>
        </p:txBody>
      </p:sp>
    </p:spTree>
    <p:extLst>
      <p:ext uri="{BB962C8B-B14F-4D97-AF65-F5344CB8AC3E}">
        <p14:creationId xmlns:p14="http://schemas.microsoft.com/office/powerpoint/2010/main" val="3023617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86" indent="-228600" defTabSz="914256">
              <a:lnSpc>
                <a:spcPct val="150000"/>
              </a:lnSpc>
              <a:spcAft>
                <a:spcPts val="600"/>
              </a:spcAft>
              <a:buAutoNum type="arabicPeriod"/>
            </a:pPr>
            <a:r>
              <a:rPr lang="en-GB" dirty="0"/>
              <a:t>Do you know yourself? Are you aware of your strengths and weaknesses?</a:t>
            </a:r>
          </a:p>
          <a:p>
            <a:pPr marL="57186" indent="0" defTabSz="914256">
              <a:lnSpc>
                <a:spcPct val="150000"/>
              </a:lnSpc>
              <a:spcAft>
                <a:spcPts val="600"/>
              </a:spcAft>
              <a:buNone/>
            </a:pPr>
            <a:r>
              <a:rPr lang="en-GB" dirty="0"/>
              <a:t>You need to start by being aware of your own possible resistance to listening to the feedback: Most people have an automatic response when they receive praise or criticism. (Elicit answers: </a:t>
            </a:r>
            <a:r>
              <a:rPr lang="en-GB" b="1" dirty="0"/>
              <a:t>TALK partners</a:t>
            </a:r>
            <a:r>
              <a:rPr lang="en-GB" dirty="0"/>
              <a:t>:  discuss with the person next to you: how do you deal with compliments? 30 seconds Discuss with the person next to you - how do you usually deal with criticism? 30 seconds. </a:t>
            </a:r>
          </a:p>
          <a:p>
            <a:pPr marL="57186" defTabSz="914256">
              <a:lnSpc>
                <a:spcPct val="150000"/>
              </a:lnSpc>
              <a:spcAft>
                <a:spcPts val="600"/>
              </a:spcAft>
            </a:pPr>
            <a:r>
              <a:rPr lang="en-GB" sz="1200" b="0" dirty="0"/>
              <a:t>My immediate reaction to criticism is to become defensive – I want to explain, I want to give reasons – and before I became aware how to process feedback– I used to turn it back to the person. “yes </a:t>
            </a:r>
            <a:r>
              <a:rPr lang="en-GB" sz="1200" b="1" dirty="0"/>
              <a:t>but, you </a:t>
            </a:r>
            <a:r>
              <a:rPr lang="en-GB" sz="1200" b="0" dirty="0"/>
              <a:t>do this…” </a:t>
            </a:r>
          </a:p>
          <a:p>
            <a:pPr marL="57186" defTabSz="914256">
              <a:lnSpc>
                <a:spcPct val="150000"/>
              </a:lnSpc>
              <a:spcAft>
                <a:spcPts val="600"/>
              </a:spcAft>
            </a:pPr>
            <a:r>
              <a:rPr lang="en-GB" sz="1200" b="0" dirty="0"/>
              <a:t>Later-on tonight, when you have a moment alone to reflect, think about how you react  to criticism and try start to get to the bottom of why you react like you do. </a:t>
            </a:r>
          </a:p>
          <a:p>
            <a:pPr marL="57186" defTabSz="914256">
              <a:lnSpc>
                <a:spcPct val="150000"/>
              </a:lnSpc>
              <a:spcAft>
                <a:spcPts val="600"/>
              </a:spcAft>
            </a:pPr>
            <a:r>
              <a:rPr lang="en-GB" sz="1200" b="0" dirty="0"/>
              <a:t> </a:t>
            </a:r>
            <a:endParaRPr lang="en-US" sz="1200" b="0" dirty="0"/>
          </a:p>
        </p:txBody>
      </p:sp>
      <p:sp>
        <p:nvSpPr>
          <p:cNvPr id="4" name="Slide Number Placeholder 3"/>
          <p:cNvSpPr>
            <a:spLocks noGrp="1"/>
          </p:cNvSpPr>
          <p:nvPr>
            <p:ph type="sldNum" sz="quarter" idx="5"/>
          </p:nvPr>
        </p:nvSpPr>
        <p:spPr/>
        <p:txBody>
          <a:bodyPr/>
          <a:lstStyle/>
          <a:p>
            <a:fld id="{A2724262-D47C-D444-8DFB-457E9BF504E8}" type="slidenum">
              <a:rPr lang="en-US" smtClean="0"/>
              <a:t>12</a:t>
            </a:fld>
            <a:endParaRPr lang="en-US"/>
          </a:p>
        </p:txBody>
      </p:sp>
    </p:spTree>
    <p:extLst>
      <p:ext uri="{BB962C8B-B14F-4D97-AF65-F5344CB8AC3E}">
        <p14:creationId xmlns:p14="http://schemas.microsoft.com/office/powerpoint/2010/main" val="3035133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86" defTabSz="914256">
              <a:lnSpc>
                <a:spcPct val="150000"/>
              </a:lnSpc>
              <a:spcAft>
                <a:spcPts val="600"/>
              </a:spcAft>
            </a:pPr>
            <a:r>
              <a:rPr lang="en-US" sz="1200" dirty="0"/>
              <a:t>2. Give yourself some </a:t>
            </a:r>
            <a:r>
              <a:rPr lang="en-US" sz="1200" b="1" dirty="0"/>
              <a:t>time to think </a:t>
            </a:r>
            <a:r>
              <a:rPr lang="en-US" sz="1200" dirty="0"/>
              <a:t>about the message: ask for more detailed explanation and specification if there are some things that are unclear to you. Maybe ask for examples if there is something you don’t recognise in the feedback given.</a:t>
            </a:r>
            <a:endParaRPr lang="en-US" sz="1200" b="1" dirty="0"/>
          </a:p>
          <a:p>
            <a:pPr marL="57186" defTabSz="914256">
              <a:lnSpc>
                <a:spcPct val="150000"/>
              </a:lnSpc>
              <a:spcAft>
                <a:spcPts val="600"/>
              </a:spcAft>
            </a:pPr>
            <a:r>
              <a:rPr lang="en-GB" sz="1200" b="0" dirty="0"/>
              <a:t> </a:t>
            </a:r>
            <a:endParaRPr lang="en-US" sz="1200" b="0" dirty="0"/>
          </a:p>
        </p:txBody>
      </p:sp>
      <p:sp>
        <p:nvSpPr>
          <p:cNvPr id="4" name="Slide Number Placeholder 3"/>
          <p:cNvSpPr>
            <a:spLocks noGrp="1"/>
          </p:cNvSpPr>
          <p:nvPr>
            <p:ph type="sldNum" sz="quarter" idx="5"/>
          </p:nvPr>
        </p:nvSpPr>
        <p:spPr/>
        <p:txBody>
          <a:bodyPr/>
          <a:lstStyle/>
          <a:p>
            <a:fld id="{A2724262-D47C-D444-8DFB-457E9BF504E8}" type="slidenum">
              <a:rPr lang="en-US" smtClean="0"/>
              <a:t>13</a:t>
            </a:fld>
            <a:endParaRPr lang="en-US"/>
          </a:p>
        </p:txBody>
      </p:sp>
    </p:spTree>
    <p:extLst>
      <p:ext uri="{BB962C8B-B14F-4D97-AF65-F5344CB8AC3E}">
        <p14:creationId xmlns:p14="http://schemas.microsoft.com/office/powerpoint/2010/main" val="4129411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86" defTabSz="914256">
              <a:lnSpc>
                <a:spcPct val="150000"/>
              </a:lnSpc>
              <a:spcAft>
                <a:spcPts val="600"/>
              </a:spcAft>
            </a:pPr>
            <a:r>
              <a:rPr lang="en-US" sz="1200" dirty="0"/>
              <a:t>3. After a while, let go of what you cannot use… you can also put the feedback into a box called “Perhaps they are right? I will watch out for this in the future”. </a:t>
            </a:r>
          </a:p>
          <a:p>
            <a:pPr marL="57186" defTabSz="914256">
              <a:lnSpc>
                <a:spcPct val="150000"/>
              </a:lnSpc>
              <a:spcAft>
                <a:spcPts val="600"/>
              </a:spcAft>
            </a:pPr>
            <a:r>
              <a:rPr lang="en-US" sz="1200" dirty="0"/>
              <a:t>This is not a skill that can be learnt over night. Perhaps the first ten times you receive pointed criticism, you might still feel hurt. That is ok, this is about you making incremental progress in developing yourself for the professional world. And here we practice it in our team project. </a:t>
            </a:r>
            <a:endParaRPr lang="en-US" sz="1400" dirty="0"/>
          </a:p>
          <a:p>
            <a:pPr marL="57186" defTabSz="914256">
              <a:lnSpc>
                <a:spcPct val="150000"/>
              </a:lnSpc>
              <a:spcAft>
                <a:spcPts val="600"/>
              </a:spcAft>
            </a:pPr>
            <a:r>
              <a:rPr lang="en-GB" sz="1200" b="0" dirty="0"/>
              <a:t> </a:t>
            </a:r>
            <a:endParaRPr lang="en-US" sz="1200" b="0" dirty="0"/>
          </a:p>
        </p:txBody>
      </p:sp>
      <p:sp>
        <p:nvSpPr>
          <p:cNvPr id="4" name="Slide Number Placeholder 3"/>
          <p:cNvSpPr>
            <a:spLocks noGrp="1"/>
          </p:cNvSpPr>
          <p:nvPr>
            <p:ph type="sldNum" sz="quarter" idx="5"/>
          </p:nvPr>
        </p:nvSpPr>
        <p:spPr/>
        <p:txBody>
          <a:bodyPr/>
          <a:lstStyle/>
          <a:p>
            <a:fld id="{A2724262-D47C-D444-8DFB-457E9BF504E8}" type="slidenum">
              <a:rPr lang="en-US" smtClean="0"/>
              <a:t>14</a:t>
            </a:fld>
            <a:endParaRPr lang="en-US"/>
          </a:p>
        </p:txBody>
      </p:sp>
    </p:spTree>
    <p:extLst>
      <p:ext uri="{BB962C8B-B14F-4D97-AF65-F5344CB8AC3E}">
        <p14:creationId xmlns:p14="http://schemas.microsoft.com/office/powerpoint/2010/main" val="142654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86" defTabSz="914256">
              <a:lnSpc>
                <a:spcPct val="150000"/>
              </a:lnSpc>
              <a:spcAft>
                <a:spcPts val="600"/>
              </a:spcAft>
            </a:pPr>
            <a:r>
              <a:rPr lang="en-GB" sz="1200" dirty="0"/>
              <a:t>Spend another 15 – 20 minutes as a team doing an activity practising your feedback skills on some desperate fictitious teammates. (Resources provided.) (teacher hands out paper versions or provides students with the PPT to work though as a team. </a:t>
            </a:r>
            <a:endParaRPr lang="en-GB" sz="1200" b="0" dirty="0"/>
          </a:p>
        </p:txBody>
      </p:sp>
      <p:sp>
        <p:nvSpPr>
          <p:cNvPr id="4" name="Slide Number Placeholder 3"/>
          <p:cNvSpPr>
            <a:spLocks noGrp="1"/>
          </p:cNvSpPr>
          <p:nvPr>
            <p:ph type="sldNum" sz="quarter" idx="5"/>
          </p:nvPr>
        </p:nvSpPr>
        <p:spPr/>
        <p:txBody>
          <a:bodyPr/>
          <a:lstStyle/>
          <a:p>
            <a:fld id="{A2724262-D47C-D444-8DFB-457E9BF504E8}" type="slidenum">
              <a:rPr lang="en-US" smtClean="0"/>
              <a:t>15</a:t>
            </a:fld>
            <a:endParaRPr lang="en-US"/>
          </a:p>
        </p:txBody>
      </p:sp>
    </p:spTree>
    <p:extLst>
      <p:ext uri="{BB962C8B-B14F-4D97-AF65-F5344CB8AC3E}">
        <p14:creationId xmlns:p14="http://schemas.microsoft.com/office/powerpoint/2010/main" val="2954740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Ask students to share which ones they liked and will try to adapt.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Narrow" panose="020B0606020202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Narrow" panose="020B0606020202030204" pitchFamily="34" charset="0"/>
              </a:rPr>
              <a:t>Concrete and specific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Narrow" panose="020B0606020202030204" pitchFamily="34" charset="0"/>
              </a:rPr>
              <a:t>Start with “I feel”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Narrow" panose="020B0606020202030204" pitchFamily="34" charset="0"/>
              </a:rPr>
              <a:t>Be an ally and constructive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Narrow" panose="020B0606020202030204" pitchFamily="34" charset="0"/>
              </a:rPr>
              <a:t>Don’t mix praise and criticism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Narrow" panose="020B0606020202030204" pitchFamily="34" charset="0"/>
              </a:rPr>
              <a:t>Explain repercussions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Arial Narrow" panose="020B0606020202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16</a:t>
            </a:fld>
            <a:endParaRPr lang="en-US"/>
          </a:p>
        </p:txBody>
      </p:sp>
    </p:spTree>
    <p:extLst>
      <p:ext uri="{BB962C8B-B14F-4D97-AF65-F5344CB8AC3E}">
        <p14:creationId xmlns:p14="http://schemas.microsoft.com/office/powerpoint/2010/main" val="90658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17</a:t>
            </a:fld>
            <a:endParaRPr lang="en-US"/>
          </a:p>
        </p:txBody>
      </p:sp>
    </p:spTree>
    <p:extLst>
      <p:ext uri="{BB962C8B-B14F-4D97-AF65-F5344CB8AC3E}">
        <p14:creationId xmlns:p14="http://schemas.microsoft.com/office/powerpoint/2010/main" val="1320651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(Choose a student to read this out to the class. Or give them a minute to read it themselves.) </a:t>
            </a:r>
          </a:p>
          <a:p>
            <a:r>
              <a:rPr lang="en-GB" dirty="0"/>
              <a:t>A good start, now let’s talk about feedback!</a:t>
            </a:r>
          </a:p>
        </p:txBody>
      </p:sp>
      <p:sp>
        <p:nvSpPr>
          <p:cNvPr id="4" name="Slide Number Placeholder 3"/>
          <p:cNvSpPr>
            <a:spLocks noGrp="1"/>
          </p:cNvSpPr>
          <p:nvPr>
            <p:ph type="sldNum" sz="quarter" idx="5"/>
          </p:nvPr>
        </p:nvSpPr>
        <p:spPr/>
        <p:txBody>
          <a:bodyPr/>
          <a:lstStyle/>
          <a:p>
            <a:fld id="{A2724262-D47C-D444-8DFB-457E9BF504E8}" type="slidenum">
              <a:rPr lang="en-US" smtClean="0"/>
              <a:t>2</a:t>
            </a:fld>
            <a:endParaRPr lang="en-US"/>
          </a:p>
        </p:txBody>
      </p:sp>
    </p:spTree>
    <p:extLst>
      <p:ext uri="{BB962C8B-B14F-4D97-AF65-F5344CB8AC3E}">
        <p14:creationId xmlns:p14="http://schemas.microsoft.com/office/powerpoint/2010/main" val="1208375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by the end of this session, you will not have mastered giving and receiving feedback, but what we do hope for is that you start to think about it, maybe do further research and reading of your own and that you take the first steps to developing this extremely important professional skill. </a:t>
            </a:r>
          </a:p>
        </p:txBody>
      </p:sp>
      <p:sp>
        <p:nvSpPr>
          <p:cNvPr id="4" name="Slide Number Placeholder 3"/>
          <p:cNvSpPr>
            <a:spLocks noGrp="1"/>
          </p:cNvSpPr>
          <p:nvPr>
            <p:ph type="sldNum" sz="quarter" idx="5"/>
          </p:nvPr>
        </p:nvSpPr>
        <p:spPr/>
        <p:txBody>
          <a:bodyPr/>
          <a:lstStyle/>
          <a:p>
            <a:fld id="{A2724262-D47C-D444-8DFB-457E9BF504E8}" type="slidenum">
              <a:rPr lang="en-US" smtClean="0"/>
              <a:t>3</a:t>
            </a:fld>
            <a:endParaRPr lang="en-US"/>
          </a:p>
        </p:txBody>
      </p:sp>
    </p:spTree>
    <p:extLst>
      <p:ext uri="{BB962C8B-B14F-4D97-AF65-F5344CB8AC3E}">
        <p14:creationId xmlns:p14="http://schemas.microsoft.com/office/powerpoint/2010/main" val="2362875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(Elicit answers… ) raise your hand if you think you are quite good at giving useful and constructive feedback i.e. feedback that the receiver can actually use to improve themselves. (Elicit characteristic of these from students – ask students what good feedback looks like).</a:t>
            </a:r>
          </a:p>
          <a:p>
            <a:endParaRPr lang="en-GB" dirty="0"/>
          </a:p>
          <a:p>
            <a:r>
              <a:rPr lang="en-GB" dirty="0"/>
              <a:t>Well, for myself, I am still learning and practising how to give useful feedback. With for example, assessing students’ work, it is ok, but even there I worry about hurting people’s feelings when I am being too harsh. In education, we talk about the compliment hamburger – does anyone know what that is? (Elicit answer) (Compliment, criticism, compliment) But what could go wrong with this strategy? (Message gets lost, confusion, awkwardness if it is slightly contradictory). </a:t>
            </a:r>
          </a:p>
          <a:p>
            <a:r>
              <a:rPr lang="en-GB" dirty="0"/>
              <a:t>So actually what I need and maybe some of you too, is personal courage! You will work with your teammates for about 8 – 10 weeks and you’ll get to know their work habits quite well and hopefully you will bond with them on a personal level too. You will see things you admire and may wish to emulate, but you’ll also discover things that are holding that person back from developing further… or affecting your project in a negative way. You’ll need courage to bring these deficits to their attention, even if it is uncomfortable. </a:t>
            </a:r>
          </a:p>
        </p:txBody>
      </p:sp>
      <p:sp>
        <p:nvSpPr>
          <p:cNvPr id="4" name="Slide Number Placeholder 3"/>
          <p:cNvSpPr>
            <a:spLocks noGrp="1"/>
          </p:cNvSpPr>
          <p:nvPr>
            <p:ph type="sldNum" sz="quarter" idx="5"/>
          </p:nvPr>
        </p:nvSpPr>
        <p:spPr/>
        <p:txBody>
          <a:bodyPr/>
          <a:lstStyle/>
          <a:p>
            <a:fld id="{A2724262-D47C-D444-8DFB-457E9BF504E8}" type="slidenum">
              <a:rPr lang="en-US" smtClean="0"/>
              <a:t>4</a:t>
            </a:fld>
            <a:endParaRPr lang="en-US"/>
          </a:p>
        </p:txBody>
      </p:sp>
    </p:spTree>
    <p:extLst>
      <p:ext uri="{BB962C8B-B14F-4D97-AF65-F5344CB8AC3E}">
        <p14:creationId xmlns:p14="http://schemas.microsoft.com/office/powerpoint/2010/main" val="780551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Red = bad, green = good - examples.)Here are some tips on how to give useful feedback:</a:t>
            </a:r>
          </a:p>
          <a:p>
            <a:r>
              <a:rPr lang="en-GB" dirty="0"/>
              <a:t>1. Be as concrete and specific as you can: Describe what you have </a:t>
            </a:r>
            <a:r>
              <a:rPr lang="en-GB" b="1" dirty="0"/>
              <a:t>seen</a:t>
            </a:r>
            <a:r>
              <a:rPr lang="en-GB" dirty="0"/>
              <a:t>, DON’T add assumptions or make interpretations. You can provide feedback on behaviour, performance and actions – not descriptions on personality. E.g. You are lazy!</a:t>
            </a:r>
          </a:p>
        </p:txBody>
      </p:sp>
      <p:sp>
        <p:nvSpPr>
          <p:cNvPr id="4" name="Slide Number Placeholder 3"/>
          <p:cNvSpPr>
            <a:spLocks noGrp="1"/>
          </p:cNvSpPr>
          <p:nvPr>
            <p:ph type="sldNum" sz="quarter" idx="5"/>
          </p:nvPr>
        </p:nvSpPr>
        <p:spPr/>
        <p:txBody>
          <a:bodyPr/>
          <a:lstStyle/>
          <a:p>
            <a:fld id="{A2724262-D47C-D444-8DFB-457E9BF504E8}" type="slidenum">
              <a:rPr lang="en-US" smtClean="0"/>
              <a:t>5</a:t>
            </a:fld>
            <a:endParaRPr lang="en-US"/>
          </a:p>
        </p:txBody>
      </p:sp>
    </p:spTree>
    <p:extLst>
      <p:ext uri="{BB962C8B-B14F-4D97-AF65-F5344CB8AC3E}">
        <p14:creationId xmlns:p14="http://schemas.microsoft.com/office/powerpoint/2010/main" val="1322565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 Consider starting with </a:t>
            </a:r>
            <a:r>
              <a:rPr lang="en-GB" i="1" dirty="0"/>
              <a:t>I see </a:t>
            </a:r>
            <a:r>
              <a:rPr lang="en-GB" dirty="0"/>
              <a:t>or </a:t>
            </a:r>
            <a:r>
              <a:rPr lang="en-GB" i="1" dirty="0"/>
              <a:t>I feel </a:t>
            </a:r>
            <a:r>
              <a:rPr lang="en-GB" dirty="0"/>
              <a:t>or </a:t>
            </a:r>
            <a:r>
              <a:rPr lang="en-GB" i="1" dirty="0"/>
              <a:t>the way I experience it</a:t>
            </a:r>
            <a:r>
              <a:rPr lang="en-GB" dirty="0"/>
              <a:t>. Avoid </a:t>
            </a:r>
            <a:r>
              <a:rPr lang="en-GB" i="1" dirty="0"/>
              <a:t>you are, </a:t>
            </a:r>
            <a:r>
              <a:rPr lang="en-GB" i="0" dirty="0"/>
              <a:t>to indicate that it is your perception you are communicating and not the ultimate truth about the person. </a:t>
            </a:r>
          </a:p>
        </p:txBody>
      </p:sp>
      <p:sp>
        <p:nvSpPr>
          <p:cNvPr id="4" name="Slide Number Placeholder 3"/>
          <p:cNvSpPr>
            <a:spLocks noGrp="1"/>
          </p:cNvSpPr>
          <p:nvPr>
            <p:ph type="sldNum" sz="quarter" idx="5"/>
          </p:nvPr>
        </p:nvSpPr>
        <p:spPr/>
        <p:txBody>
          <a:bodyPr/>
          <a:lstStyle/>
          <a:p>
            <a:fld id="{A2724262-D47C-D444-8DFB-457E9BF504E8}" type="slidenum">
              <a:rPr lang="en-US" smtClean="0"/>
              <a:t>6</a:t>
            </a:fld>
            <a:endParaRPr lang="en-US"/>
          </a:p>
        </p:txBody>
      </p:sp>
    </p:spTree>
    <p:extLst>
      <p:ext uri="{BB962C8B-B14F-4D97-AF65-F5344CB8AC3E}">
        <p14:creationId xmlns:p14="http://schemas.microsoft.com/office/powerpoint/2010/main" val="4214376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 Always make an effort to be an ally and constructive. Your approach should be friendly and motivated by a desire to help the other person see and understand themselves better in their interaction with others or contribution to the team effort.</a:t>
            </a:r>
            <a:endParaRPr lang="en-GB" i="0" dirty="0"/>
          </a:p>
        </p:txBody>
      </p:sp>
      <p:sp>
        <p:nvSpPr>
          <p:cNvPr id="4" name="Slide Number Placeholder 3"/>
          <p:cNvSpPr>
            <a:spLocks noGrp="1"/>
          </p:cNvSpPr>
          <p:nvPr>
            <p:ph type="sldNum" sz="quarter" idx="5"/>
          </p:nvPr>
        </p:nvSpPr>
        <p:spPr/>
        <p:txBody>
          <a:bodyPr/>
          <a:lstStyle/>
          <a:p>
            <a:fld id="{A2724262-D47C-D444-8DFB-457E9BF504E8}" type="slidenum">
              <a:rPr lang="en-US" smtClean="0"/>
              <a:t>7</a:t>
            </a:fld>
            <a:endParaRPr lang="en-US"/>
          </a:p>
        </p:txBody>
      </p:sp>
    </p:spTree>
    <p:extLst>
      <p:ext uri="{BB962C8B-B14F-4D97-AF65-F5344CB8AC3E}">
        <p14:creationId xmlns:p14="http://schemas.microsoft.com/office/powerpoint/2010/main" val="380519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are some tips on how to give useful feedback:</a:t>
            </a:r>
          </a:p>
          <a:p>
            <a:r>
              <a:rPr lang="en-GB" dirty="0"/>
              <a:t>4. Avoid giving praise and criticism in the same sentence – the messages should be separated by a pause or an explanation, so that the message can be absorbed before the next part is said.</a:t>
            </a:r>
          </a:p>
          <a:p>
            <a:r>
              <a:rPr lang="en-GB" i="0" dirty="0"/>
              <a:t>Don’t spoil positive feedback with “but”. Also avoid disguising criticism with praise or vague statements. Like “I never get a chance to do the fun tasks, but I guess that is ok as my talents lie in admin and organisation.” </a:t>
            </a:r>
          </a:p>
        </p:txBody>
      </p:sp>
      <p:sp>
        <p:nvSpPr>
          <p:cNvPr id="4" name="Slide Number Placeholder 3"/>
          <p:cNvSpPr>
            <a:spLocks noGrp="1"/>
          </p:cNvSpPr>
          <p:nvPr>
            <p:ph type="sldNum" sz="quarter" idx="5"/>
          </p:nvPr>
        </p:nvSpPr>
        <p:spPr/>
        <p:txBody>
          <a:bodyPr/>
          <a:lstStyle/>
          <a:p>
            <a:fld id="{A2724262-D47C-D444-8DFB-457E9BF504E8}" type="slidenum">
              <a:rPr lang="en-US" smtClean="0"/>
              <a:t>8</a:t>
            </a:fld>
            <a:endParaRPr lang="en-US"/>
          </a:p>
        </p:txBody>
      </p:sp>
    </p:spTree>
    <p:extLst>
      <p:ext uri="{BB962C8B-B14F-4D97-AF65-F5344CB8AC3E}">
        <p14:creationId xmlns:p14="http://schemas.microsoft.com/office/powerpoint/2010/main" val="3248180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are some tips on how to give useful feedback:</a:t>
            </a:r>
          </a:p>
          <a:p>
            <a:pPr marL="57186" defTabSz="914256">
              <a:lnSpc>
                <a:spcPct val="150000"/>
              </a:lnSpc>
              <a:spcAft>
                <a:spcPts val="600"/>
              </a:spcAft>
            </a:pPr>
            <a:r>
              <a:rPr lang="en-GB" dirty="0"/>
              <a:t>5. </a:t>
            </a:r>
            <a:r>
              <a:rPr lang="en-US" sz="1200" dirty="0"/>
              <a:t>Explain how the incident or behaviour has repercussions for the rest of the team. It is very demoralizing when a teammate submits work below par or assumes that if they do the bare minimum, someone else can enhance their submission. Explain the repercussions and continue to hand that responsibility back to the guilty party.</a:t>
            </a:r>
            <a:endParaRPr lang="en-US" sz="1200" b="1" dirty="0"/>
          </a:p>
        </p:txBody>
      </p:sp>
      <p:sp>
        <p:nvSpPr>
          <p:cNvPr id="4" name="Slide Number Placeholder 3"/>
          <p:cNvSpPr>
            <a:spLocks noGrp="1"/>
          </p:cNvSpPr>
          <p:nvPr>
            <p:ph type="sldNum" sz="quarter" idx="5"/>
          </p:nvPr>
        </p:nvSpPr>
        <p:spPr/>
        <p:txBody>
          <a:bodyPr/>
          <a:lstStyle/>
          <a:p>
            <a:fld id="{A2724262-D47C-D444-8DFB-457E9BF504E8}" type="slidenum">
              <a:rPr lang="en-US" smtClean="0"/>
              <a:t>9</a:t>
            </a:fld>
            <a:endParaRPr lang="en-US"/>
          </a:p>
        </p:txBody>
      </p:sp>
    </p:spTree>
    <p:extLst>
      <p:ext uri="{BB962C8B-B14F-4D97-AF65-F5344CB8AC3E}">
        <p14:creationId xmlns:p14="http://schemas.microsoft.com/office/powerpoint/2010/main" val="17299190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197727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38A259F-F77C-CD45-ADDA-0D9422544EC6}"/>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343504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B3A007E1-F11B-744B-B3D7-950234A31553}"/>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1361757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6FEDF2C-C0B6-1B4F-BB78-72D2EA116967}"/>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87802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Tree>
    <p:extLst>
      <p:ext uri="{BB962C8B-B14F-4D97-AF65-F5344CB8AC3E}">
        <p14:creationId xmlns:p14="http://schemas.microsoft.com/office/powerpoint/2010/main" val="91318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903720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xfrm>
            <a:off x="313576" y="6144654"/>
            <a:ext cx="441770" cy="441813"/>
          </a:xfrm>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746069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0" name="Picture 9">
            <a:extLst>
              <a:ext uri="{FF2B5EF4-FFF2-40B4-BE49-F238E27FC236}">
                <a16:creationId xmlns:a16="http://schemas.microsoft.com/office/drawing/2014/main" id="{70F39A05-DD33-2447-9C8B-CCC34B471B0B}"/>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484739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E41F51AA-B0FC-624F-B2A3-94744116F537}"/>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Tree>
    <p:extLst>
      <p:ext uri="{BB962C8B-B14F-4D97-AF65-F5344CB8AC3E}">
        <p14:creationId xmlns:p14="http://schemas.microsoft.com/office/powerpoint/2010/main" val="592522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A749489D-A1EF-D245-8C9C-0E9C8A6AA0AC}"/>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253447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579792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563082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835358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59178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80778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6767309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20684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997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41582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991119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11168864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2746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8000"/>
          </a:xfrm>
          <a:prstGeom prst="rect">
            <a:avLst/>
          </a:prstGeom>
        </p:spPr>
      </p:pic>
    </p:spTree>
    <p:extLst>
      <p:ext uri="{BB962C8B-B14F-4D97-AF65-F5344CB8AC3E}">
        <p14:creationId xmlns:p14="http://schemas.microsoft.com/office/powerpoint/2010/main" val="42158014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866650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1812633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4584293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3977025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2610582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7399236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39905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309108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0021296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7401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7462050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7374459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9380983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1237105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23636931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850676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763048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313413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89500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2941180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679269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735796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786109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34459496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8271917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2781735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66255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97006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4983429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55408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4026864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2041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7999"/>
          </a:xfrm>
          <a:prstGeom prst="rect">
            <a:avLst/>
          </a:prstGeom>
        </p:spPr>
      </p:pic>
    </p:spTree>
    <p:extLst>
      <p:ext uri="{BB962C8B-B14F-4D97-AF65-F5344CB8AC3E}">
        <p14:creationId xmlns:p14="http://schemas.microsoft.com/office/powerpoint/2010/main" val="25882411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4"/>
            <a:ext cx="10515600" cy="338297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856707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42803444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8000"/>
          </a:xfrm>
          <a:prstGeom prst="rect">
            <a:avLst/>
          </a:prstGeom>
        </p:spPr>
      </p:pic>
    </p:spTree>
    <p:extLst>
      <p:ext uri="{BB962C8B-B14F-4D97-AF65-F5344CB8AC3E}">
        <p14:creationId xmlns:p14="http://schemas.microsoft.com/office/powerpoint/2010/main" val="38559731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389380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1896987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8071071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6188854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9292844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1899356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688698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67315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solidFill>
                  <a:schemeClr val="bg1"/>
                </a:solidFill>
                <a:latin typeface="Arial" panose="020B0604020202020204" pitchFamily="34" charset="0"/>
              </a:defRPr>
            </a:lvl1pPr>
            <a:lvl2pPr>
              <a:defRPr baseline="0">
                <a:solidFill>
                  <a:schemeClr val="bg1"/>
                </a:solidFill>
                <a:latin typeface="Arial" panose="020B0604020202020204" pitchFamily="34" charset="0"/>
              </a:defRPr>
            </a:lvl2pPr>
            <a:lvl3pPr>
              <a:defRPr baseline="0">
                <a:solidFill>
                  <a:schemeClr val="bg1"/>
                </a:solidFill>
                <a:latin typeface="Arial" panose="020B0604020202020204" pitchFamily="34" charset="0"/>
              </a:defRPr>
            </a:lvl3pPr>
            <a:lvl4pPr>
              <a:defRPr baseline="0">
                <a:solidFill>
                  <a:schemeClr val="bg1"/>
                </a:solidFill>
                <a:latin typeface="Arial" panose="020B0604020202020204" pitchFamily="34" charset="0"/>
              </a:defRPr>
            </a:lvl4pPr>
            <a:lvl5pPr>
              <a:defRPr baseline="0">
                <a:solidFill>
                  <a:schemeClr val="bg1"/>
                </a:solidFill>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0395155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5493003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8276210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3844721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6575498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8246911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0730546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6462913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10515600" cy="3382977"/>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1712008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2307970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7155153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7999"/>
          </a:xfrm>
          <a:prstGeom prst="rect">
            <a:avLst/>
          </a:prstGeom>
        </p:spPr>
      </p:pic>
    </p:spTree>
    <p:extLst>
      <p:ext uri="{BB962C8B-B14F-4D97-AF65-F5344CB8AC3E}">
        <p14:creationId xmlns:p14="http://schemas.microsoft.com/office/powerpoint/2010/main" val="1418706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218688386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239132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011005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02186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6477087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9.png"/><Relationship Id="rId2" Type="http://schemas.openxmlformats.org/officeDocument/2006/relationships/slideLayout" Target="../slideLayouts/slideLayout20.xml"/><Relationship Id="rId16" Type="http://schemas.openxmlformats.org/officeDocument/2006/relationships/theme" Target="../theme/theme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9.png"/><Relationship Id="rId2" Type="http://schemas.openxmlformats.org/officeDocument/2006/relationships/slideLayout" Target="../slideLayouts/slideLayout35.xml"/><Relationship Id="rId16" Type="http://schemas.openxmlformats.org/officeDocument/2006/relationships/theme" Target="../theme/theme8.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1.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theme" Target="../theme/theme9.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fld id="{8E469526-6E45-7F42-9A5B-A968FB10F2EF}" type="datetime3">
              <a:rPr lang="en-US" smtClean="0"/>
              <a:t>2 August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79D20-9926-6947-91A9-E826DAB4C488}" type="slidenum">
              <a:rPr lang="en-US" smtClean="0"/>
              <a:t>‹#›</a:t>
            </a:fld>
            <a:endParaRPr lang="en-US"/>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4"/>
          </a:xfrm>
          <a:prstGeom prst="rect">
            <a:avLst/>
          </a:prstGeom>
        </p:spPr>
      </p:pic>
    </p:spTree>
    <p:extLst>
      <p:ext uri="{BB962C8B-B14F-4D97-AF65-F5344CB8AC3E}">
        <p14:creationId xmlns:p14="http://schemas.microsoft.com/office/powerpoint/2010/main" val="1954053638"/>
      </p:ext>
    </p:extLst>
  </p:cSld>
  <p:clrMap bg1="lt1" tx1="dk1" bg2="lt2" tx2="dk2" accent1="accent1" accent2="accent2" accent3="accent3" accent4="accent4" accent5="accent5" accent6="accent6" hlink="hlink" folHlink="folHlink"/>
  <p:sldLayoutIdLst>
    <p:sldLayoutId id="2147483925" r:id="rId1"/>
    <p:sldLayoutId id="2147483927" r:id="rId2"/>
    <p:sldLayoutId id="2147483926"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2917884433"/>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4030" r:id="rId9"/>
    <p:sldLayoutId id="2147484031" r:id="rId10"/>
    <p:sldLayoutId id="2147484032" r:id="rId11"/>
    <p:sldLayoutId id="2147484033" r:id="rId12"/>
    <p:sldLayoutId id="2147483976" r:id="rId13"/>
    <p:sldLayoutId id="2147483978" r:id="rId14"/>
    <p:sldLayoutId id="2147483977" r:id="rId15"/>
    <p:sldLayoutId id="2147483979" r:id="rId16"/>
    <p:sldLayoutId id="2147483994" r:id="rId17"/>
    <p:sldLayoutId id="2147483995"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fld id="{8E469526-6E45-7F42-9A5B-A968FB10F2EF}" type="datetime3">
              <a:rPr lang="en-US" smtClean="0"/>
              <a:pPr/>
              <a:t>2 August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baseline="0">
                <a:solidFill>
                  <a:schemeClr val="bg1"/>
                </a:solidFill>
              </a:defRPr>
            </a:lvl1pPr>
          </a:lstStyle>
          <a:p>
            <a:fld id="{59D79D20-9926-6947-91A9-E826DAB4C488}" type="slidenum">
              <a:rPr lang="en-US" smtClean="0"/>
              <a:pPr/>
              <a:t>‹#›</a:t>
            </a:fld>
            <a:endParaRPr lang="en-US" dirty="0"/>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3"/>
          </a:xfrm>
          <a:prstGeom prst="rect">
            <a:avLst/>
          </a:prstGeom>
        </p:spPr>
      </p:pic>
    </p:spTree>
    <p:extLst>
      <p:ext uri="{BB962C8B-B14F-4D97-AF65-F5344CB8AC3E}">
        <p14:creationId xmlns:p14="http://schemas.microsoft.com/office/powerpoint/2010/main" val="143676122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245512112"/>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A83C4E7C-85E8-C546-AFA4-9DEF64C257A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7" name="Picture 6">
            <a:extLst>
              <a:ext uri="{FF2B5EF4-FFF2-40B4-BE49-F238E27FC236}">
                <a16:creationId xmlns:a16="http://schemas.microsoft.com/office/drawing/2014/main" id="{0DD38910-B416-8247-A854-5A62E31E7A76}"/>
              </a:ext>
            </a:extLst>
          </p:cNvPr>
          <p:cNvPicPr>
            <a:picLocks noChangeAspect="1"/>
          </p:cNvPicPr>
          <p:nvPr userDrawn="1"/>
        </p:nvPicPr>
        <p:blipFill>
          <a:blip r:embed="rId6"/>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973259022"/>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4"/>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0710629"/>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3"/>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4939598"/>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18"/>
          <a:stretch>
            <a:fillRect/>
          </a:stretch>
        </p:blipFill>
        <p:spPr>
          <a:xfrm>
            <a:off x="10322845" y="5951413"/>
            <a:ext cx="1660433" cy="828294"/>
          </a:xfrm>
          <a:prstGeom prst="rect">
            <a:avLst/>
          </a:prstGeom>
        </p:spPr>
      </p:pic>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tx1"/>
                </a:solidFill>
                <a:latin typeface="Arial Narrow" panose="020B0606020202030204" pitchFamily="34" charset="0"/>
              </a:rPr>
              <a:t>IN THIS PRESENTATION:</a:t>
            </a:r>
          </a:p>
        </p:txBody>
      </p:sp>
    </p:spTree>
    <p:extLst>
      <p:ext uri="{BB962C8B-B14F-4D97-AF65-F5344CB8AC3E}">
        <p14:creationId xmlns:p14="http://schemas.microsoft.com/office/powerpoint/2010/main" val="2144230243"/>
      </p:ext>
    </p:extLst>
  </p:cSld>
  <p:clrMap bg1="lt1" tx1="dk1" bg2="lt2" tx2="dk2" accent1="accent1" accent2="accent2" accent3="accent3" accent4="accent4" accent5="accent5" accent6="accent6" hlink="hlink" folHlink="folHlink"/>
  <p:sldLayoutIdLst>
    <p:sldLayoutId id="2147483997" r:id="rId1"/>
    <p:sldLayoutId id="2147483996" r:id="rId2"/>
    <p:sldLayoutId id="2147483941" r:id="rId3"/>
    <p:sldLayoutId id="2147483998" r:id="rId4"/>
    <p:sldLayoutId id="2147483999" r:id="rId5"/>
    <p:sldLayoutId id="2147484005" r:id="rId6"/>
    <p:sldLayoutId id="2147484006" r:id="rId7"/>
    <p:sldLayoutId id="2147484007" r:id="rId8"/>
    <p:sldLayoutId id="2147484008" r:id="rId9"/>
    <p:sldLayoutId id="2147484009" r:id="rId10"/>
    <p:sldLayoutId id="2147484000" r:id="rId11"/>
    <p:sldLayoutId id="2147484001" r:id="rId12"/>
    <p:sldLayoutId id="2147483943" r:id="rId13"/>
    <p:sldLayoutId id="2147484003" r:id="rId14"/>
    <p:sldLayoutId id="2147484004"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bg1"/>
                </a:solidFill>
                <a:latin typeface="Arial Narrow" panose="020B0606020202030204" pitchFamily="34" charset="0"/>
              </a:rPr>
              <a:t>IN THIS PRESENTATION:</a:t>
            </a:r>
          </a:p>
        </p:txBody>
      </p:sp>
      <p:pic>
        <p:nvPicPr>
          <p:cNvPr id="9" name="Picture 8">
            <a:extLst>
              <a:ext uri="{FF2B5EF4-FFF2-40B4-BE49-F238E27FC236}">
                <a16:creationId xmlns:a16="http://schemas.microsoft.com/office/drawing/2014/main" id="{6BF6086C-BC35-BD4D-81A5-01F0120211CF}"/>
              </a:ext>
            </a:extLst>
          </p:cNvPr>
          <p:cNvPicPr>
            <a:picLocks noChangeAspect="1"/>
          </p:cNvPicPr>
          <p:nvPr userDrawn="1"/>
        </p:nvPicPr>
        <p:blipFill>
          <a:blip r:embed="rId18"/>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609554414"/>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 id="2147484024" r:id="rId14"/>
    <p:sldLayoutId id="2147484025"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478501032"/>
      </p:ext>
    </p:extLst>
  </p:cSld>
  <p:clrMap bg1="lt1" tx1="dk1" bg2="lt2" tx2="dk2" accent1="accent1" accent2="accent2" accent3="accent3" accent4="accent4" accent5="accent5" accent6="accent6" hlink="hlink" folHlink="folHlink"/>
  <p:sldLayoutIdLst>
    <p:sldLayoutId id="2147483950" r:id="rId1"/>
    <p:sldLayoutId id="2147483962" r:id="rId2"/>
    <p:sldLayoutId id="2147483961" r:id="rId3"/>
    <p:sldLayoutId id="2147483951" r:id="rId4"/>
    <p:sldLayoutId id="2147483953" r:id="rId5"/>
    <p:sldLayoutId id="2147483963" r:id="rId6"/>
    <p:sldLayoutId id="2147483964" r:id="rId7"/>
    <p:sldLayoutId id="2147483954" r:id="rId8"/>
    <p:sldLayoutId id="2147484026" r:id="rId9"/>
    <p:sldLayoutId id="2147484027" r:id="rId10"/>
    <p:sldLayoutId id="2147484028" r:id="rId11"/>
    <p:sldLayoutId id="2147484029" r:id="rId12"/>
    <p:sldLayoutId id="2147483955" r:id="rId13"/>
    <p:sldLayoutId id="2147483966" r:id="rId14"/>
    <p:sldLayoutId id="2147483965" r:id="rId15"/>
    <p:sldLayoutId id="2147483956" r:id="rId16"/>
    <p:sldLayoutId id="2147483992" r:id="rId17"/>
    <p:sldLayoutId id="2147483993"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54.xml"/><Relationship Id="rId4" Type="http://schemas.openxmlformats.org/officeDocument/2006/relationships/image" Target="../media/image16.sv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54.xml"/><Relationship Id="rId5" Type="http://schemas.openxmlformats.org/officeDocument/2006/relationships/image" Target="../media/image21.sv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62.xml"/><Relationship Id="rId4" Type="http://schemas.openxmlformats.org/officeDocument/2006/relationships/hyperlink" Target="http://www.lunarbaboon.com/comics/feedback.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54.xml"/><Relationship Id="rId5" Type="http://schemas.openxmlformats.org/officeDocument/2006/relationships/image" Target="../media/image14.sv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447E6E-1B06-F142-96DE-15D3CE26A072}"/>
              </a:ext>
            </a:extLst>
          </p:cNvPr>
          <p:cNvSpPr>
            <a:spLocks noGrp="1"/>
          </p:cNvSpPr>
          <p:nvPr>
            <p:ph type="dt" sz="half" idx="10"/>
          </p:nvPr>
        </p:nvSpPr>
        <p:spPr/>
        <p:txBody>
          <a:bodyPr/>
          <a:lstStyle/>
          <a:p>
            <a:fld id="{448D0C12-8DE7-6F48-AD95-D9425B479BDD}" type="datetime3">
              <a:rPr lang="en-US" smtClean="0"/>
              <a:t>2 August 2022</a:t>
            </a:fld>
            <a:endParaRPr lang="en-US" dirty="0"/>
          </a:p>
        </p:txBody>
      </p:sp>
      <p:sp>
        <p:nvSpPr>
          <p:cNvPr id="3" name="Footer Placeholder 2">
            <a:extLst>
              <a:ext uri="{FF2B5EF4-FFF2-40B4-BE49-F238E27FC236}">
                <a16:creationId xmlns:a16="http://schemas.microsoft.com/office/drawing/2014/main" id="{532502E8-9A20-7345-BE25-9EB3A71375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908C50A-802C-7646-865C-D5AADE2F7A47}"/>
              </a:ext>
            </a:extLst>
          </p:cNvPr>
          <p:cNvSpPr>
            <a:spLocks noGrp="1"/>
          </p:cNvSpPr>
          <p:nvPr>
            <p:ph type="sldNum" sz="quarter" idx="12"/>
          </p:nvPr>
        </p:nvSpPr>
        <p:spPr/>
        <p:txBody>
          <a:bodyPr/>
          <a:lstStyle/>
          <a:p>
            <a:fld id="{59D79D20-9926-6947-91A9-E826DAB4C488}" type="slidenum">
              <a:rPr lang="en-US" smtClean="0"/>
              <a:pPr/>
              <a:t>1</a:t>
            </a:fld>
            <a:endParaRPr lang="en-US" dirty="0"/>
          </a:p>
        </p:txBody>
      </p:sp>
      <p:sp>
        <p:nvSpPr>
          <p:cNvPr id="5" name="Title 4">
            <a:extLst>
              <a:ext uri="{FF2B5EF4-FFF2-40B4-BE49-F238E27FC236}">
                <a16:creationId xmlns:a16="http://schemas.microsoft.com/office/drawing/2014/main" id="{C6157EDA-17D1-8B49-B764-4073DC5985C0}"/>
              </a:ext>
            </a:extLst>
          </p:cNvPr>
          <p:cNvSpPr>
            <a:spLocks noGrp="1"/>
          </p:cNvSpPr>
          <p:nvPr>
            <p:ph type="title"/>
          </p:nvPr>
        </p:nvSpPr>
        <p:spPr>
          <a:xfrm>
            <a:off x="367287" y="1165589"/>
            <a:ext cx="11553044" cy="656274"/>
          </a:xfrm>
          <a:solidFill>
            <a:schemeClr val="accent6">
              <a:lumMod val="20000"/>
              <a:lumOff val="80000"/>
            </a:schemeClr>
          </a:solidFill>
          <a:ln>
            <a:solidFill>
              <a:schemeClr val="accent6">
                <a:lumMod val="50000"/>
              </a:schemeClr>
            </a:solidFill>
          </a:ln>
        </p:spPr>
        <p:txBody>
          <a:bodyPr/>
          <a:lstStyle/>
          <a:p>
            <a:pPr algn="ctr"/>
            <a:r>
              <a:rPr lang="en-US" sz="4800" dirty="0">
                <a:solidFill>
                  <a:srgbClr val="1C621C"/>
                </a:solidFill>
              </a:rPr>
              <a:t>Skills Micro-Workshops</a:t>
            </a:r>
          </a:p>
        </p:txBody>
      </p:sp>
      <p:sp>
        <p:nvSpPr>
          <p:cNvPr id="6" name="Text Placeholder 5">
            <a:extLst>
              <a:ext uri="{FF2B5EF4-FFF2-40B4-BE49-F238E27FC236}">
                <a16:creationId xmlns:a16="http://schemas.microsoft.com/office/drawing/2014/main" id="{F9AB7A12-403D-AF42-9BEE-7424CC0D652B}"/>
              </a:ext>
            </a:extLst>
          </p:cNvPr>
          <p:cNvSpPr>
            <a:spLocks noGrp="1"/>
          </p:cNvSpPr>
          <p:nvPr>
            <p:ph type="body" sz="quarter" idx="13"/>
          </p:nvPr>
        </p:nvSpPr>
        <p:spPr>
          <a:xfrm>
            <a:off x="5730950" y="4187792"/>
            <a:ext cx="6189380" cy="1383662"/>
          </a:xfrm>
        </p:spPr>
        <p:txBody>
          <a:bodyPr/>
          <a:lstStyle/>
          <a:p>
            <a:pPr>
              <a:lnSpc>
                <a:spcPct val="107000"/>
              </a:lnSpc>
              <a:spcAft>
                <a:spcPts val="800"/>
              </a:spcAft>
            </a:pPr>
            <a:r>
              <a:rPr lang="en-US" sz="40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Giving and Receiving feedback</a:t>
            </a:r>
            <a:endParaRPr lang="en-GB" sz="4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 Placeholder 6">
            <a:extLst>
              <a:ext uri="{FF2B5EF4-FFF2-40B4-BE49-F238E27FC236}">
                <a16:creationId xmlns:a16="http://schemas.microsoft.com/office/drawing/2014/main" id="{F8DF3502-DAAC-2A44-BB67-C2A76A7E76E0}"/>
              </a:ext>
            </a:extLst>
          </p:cNvPr>
          <p:cNvSpPr>
            <a:spLocks noGrp="1"/>
          </p:cNvSpPr>
          <p:nvPr>
            <p:ph type="body" sz="quarter" idx="14"/>
          </p:nvPr>
        </p:nvSpPr>
        <p:spPr/>
        <p:txBody>
          <a:bodyPr/>
          <a:lstStyle/>
          <a:p>
            <a:r>
              <a:rPr lang="en-US" dirty="0">
                <a:solidFill>
                  <a:schemeClr val="bg2"/>
                </a:solidFill>
              </a:rPr>
              <a:t>Comenius project - Stripes </a:t>
            </a:r>
            <a:r>
              <a:rPr lang="en-US" dirty="0" err="1">
                <a:solidFill>
                  <a:schemeClr val="bg2"/>
                </a:solidFill>
              </a:rPr>
              <a:t>utwente</a:t>
            </a:r>
            <a:endParaRPr lang="en-US" dirty="0">
              <a:solidFill>
                <a:schemeClr val="bg2"/>
              </a:solidFill>
            </a:endParaRPr>
          </a:p>
          <a:p>
            <a:r>
              <a:rPr lang="en-US" dirty="0">
                <a:solidFill>
                  <a:schemeClr val="bg2"/>
                </a:solidFill>
              </a:rPr>
              <a:t>Interdisciplinary Teams – Skills Micro-workshops</a:t>
            </a:r>
          </a:p>
        </p:txBody>
      </p:sp>
      <p:pic>
        <p:nvPicPr>
          <p:cNvPr id="9" name="Picture 8" descr="People discussing">
            <a:extLst>
              <a:ext uri="{FF2B5EF4-FFF2-40B4-BE49-F238E27FC236}">
                <a16:creationId xmlns:a16="http://schemas.microsoft.com/office/drawing/2014/main" id="{2540132E-B6B7-49DE-8C40-9F5CFF0D8A2E}"/>
              </a:ext>
            </a:extLst>
          </p:cNvPr>
          <p:cNvPicPr>
            <a:picLocks noChangeAspect="1"/>
          </p:cNvPicPr>
          <p:nvPr/>
        </p:nvPicPr>
        <p:blipFill rotWithShape="1">
          <a:blip r:embed="rId3"/>
          <a:srcRect l="10794" t="21706" r="36286" b="24186"/>
          <a:stretch/>
        </p:blipFill>
        <p:spPr>
          <a:xfrm>
            <a:off x="367286" y="1967022"/>
            <a:ext cx="5245850" cy="3575779"/>
          </a:xfrm>
          <a:prstGeom prst="rect">
            <a:avLst/>
          </a:prstGeom>
        </p:spPr>
      </p:pic>
    </p:spTree>
    <p:extLst>
      <p:ext uri="{BB962C8B-B14F-4D97-AF65-F5344CB8AC3E}">
        <p14:creationId xmlns:p14="http://schemas.microsoft.com/office/powerpoint/2010/main" val="3284355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1220959" y="1552492"/>
            <a:ext cx="9750081" cy="4046538"/>
          </a:xfrm>
          <a:prstGeom prst="rect">
            <a:avLst/>
          </a:prstGeom>
          <a:solidFill>
            <a:schemeClr val="bg1"/>
          </a:solidFill>
        </p:spPr>
        <p:txBody>
          <a:bodyPr rtlCol="0">
            <a:normAutofit fontScale="77500" lnSpcReduction="20000"/>
          </a:bodyPr>
          <a:lstStyle/>
          <a:p>
            <a:pPr marL="57186" defTabSz="914256">
              <a:lnSpc>
                <a:spcPct val="90000"/>
              </a:lnSpc>
              <a:spcAft>
                <a:spcPts val="600"/>
              </a:spcAft>
            </a:pPr>
            <a:r>
              <a:rPr lang="en-GB" sz="3200" u="sng" dirty="0"/>
              <a:t>Additional Considerations: </a:t>
            </a:r>
          </a:p>
          <a:p>
            <a:pPr marL="57186" defTabSz="914256">
              <a:lnSpc>
                <a:spcPct val="90000"/>
              </a:lnSpc>
              <a:spcAft>
                <a:spcPts val="600"/>
              </a:spcAft>
            </a:pPr>
            <a:endParaRPr lang="en-GB" sz="2400" i="1" dirty="0">
              <a:solidFill>
                <a:srgbClr val="FF0000"/>
              </a:solidFill>
            </a:endParaRPr>
          </a:p>
          <a:p>
            <a:pPr marL="514386" indent="-457200" defTabSz="914256">
              <a:lnSpc>
                <a:spcPct val="170000"/>
              </a:lnSpc>
              <a:spcAft>
                <a:spcPts val="600"/>
              </a:spcAft>
              <a:buFont typeface="Arial" panose="020B0604020202020204" pitchFamily="34" charset="0"/>
              <a:buChar char="•"/>
            </a:pPr>
            <a:r>
              <a:rPr lang="en-US" sz="3200" b="1" dirty="0"/>
              <a:t>Approach</a:t>
            </a:r>
            <a:r>
              <a:rPr lang="en-US" sz="3200" dirty="0"/>
              <a:t>: tone, body language, own contribution to the situation, circumstances of the individual?</a:t>
            </a:r>
          </a:p>
          <a:p>
            <a:pPr marL="514386" indent="-457200" defTabSz="914256">
              <a:lnSpc>
                <a:spcPct val="170000"/>
              </a:lnSpc>
              <a:spcAft>
                <a:spcPts val="600"/>
              </a:spcAft>
              <a:buFont typeface="Arial" panose="020B0604020202020204" pitchFamily="34" charset="0"/>
              <a:buChar char="•"/>
            </a:pPr>
            <a:r>
              <a:rPr lang="en-US" sz="3200" dirty="0"/>
              <a:t>You may also think of a </a:t>
            </a:r>
            <a:r>
              <a:rPr lang="en-US" sz="3200" b="1" dirty="0"/>
              <a:t>suggestion</a:t>
            </a:r>
            <a:r>
              <a:rPr lang="en-US" sz="3200" dirty="0"/>
              <a:t> to improve (but ask if the advice is wanted!) </a:t>
            </a:r>
          </a:p>
          <a:p>
            <a:pPr marL="514386" indent="-457200" defTabSz="914256">
              <a:lnSpc>
                <a:spcPct val="170000"/>
              </a:lnSpc>
              <a:spcAft>
                <a:spcPts val="600"/>
              </a:spcAft>
              <a:buFont typeface="Arial" panose="020B0604020202020204" pitchFamily="34" charset="0"/>
              <a:buChar char="•"/>
            </a:pPr>
            <a:r>
              <a:rPr lang="en-US" sz="3200" dirty="0"/>
              <a:t>In public (the group) be on </a:t>
            </a:r>
            <a:r>
              <a:rPr lang="en-US" sz="3200" b="1" dirty="0"/>
              <a:t>best behaviour </a:t>
            </a:r>
            <a:endParaRPr lang="en-US" sz="3200" dirty="0"/>
          </a:p>
          <a:p>
            <a:pPr marL="514386" indent="-457200"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10</a:t>
            </a:fld>
            <a:endParaRPr lang="en-US"/>
          </a:p>
        </p:txBody>
      </p:sp>
    </p:spTree>
    <p:extLst>
      <p:ext uri="{BB962C8B-B14F-4D97-AF65-F5344CB8AC3E}">
        <p14:creationId xmlns:p14="http://schemas.microsoft.com/office/powerpoint/2010/main" val="1985747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 </a:t>
            </a:r>
            <a:r>
              <a:rPr lang="en-US" sz="4000" dirty="0"/>
              <a:t>Your turn</a:t>
            </a:r>
            <a:endParaRPr lang="en-US" sz="4000" b="1" i="0" kern="1200" cap="all" baseline="0"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20960" y="1552492"/>
            <a:ext cx="2609635" cy="1376059"/>
          </a:xfrm>
          <a:prstGeom prst="rect">
            <a:avLst/>
          </a:prstGeom>
          <a:solidFill>
            <a:schemeClr val="bg1"/>
          </a:solidFill>
        </p:spPr>
        <p:txBody>
          <a:bodyPr rtlCol="0">
            <a:normAutofit/>
          </a:bodyPr>
          <a:lstStyle/>
          <a:p>
            <a:pPr marL="57186" defTabSz="914256">
              <a:lnSpc>
                <a:spcPct val="90000"/>
              </a:lnSpc>
              <a:spcAft>
                <a:spcPts val="600"/>
              </a:spcAft>
            </a:pPr>
            <a:r>
              <a:rPr lang="en-US" sz="3200" dirty="0"/>
              <a:t>Insert a short video</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11</a:t>
            </a:fld>
            <a:endParaRPr lang="en-US"/>
          </a:p>
        </p:txBody>
      </p:sp>
    </p:spTree>
    <p:extLst>
      <p:ext uri="{BB962C8B-B14F-4D97-AF65-F5344CB8AC3E}">
        <p14:creationId xmlns:p14="http://schemas.microsoft.com/office/powerpoint/2010/main" val="1668105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dirty="0"/>
              <a:t>2</a:t>
            </a:r>
            <a:r>
              <a:rPr lang="en-US" sz="4000" b="1" i="0" kern="1200" cap="all" baseline="0" dirty="0">
                <a:latin typeface="Arial Narrow" panose="020B0606020202030204" pitchFamily="34" charset="0"/>
                <a:ea typeface="+mj-ea"/>
                <a:cs typeface="+mj-cs"/>
              </a:rPr>
              <a:t>. </a:t>
            </a:r>
            <a:r>
              <a:rPr lang="en-US" sz="4000" dirty="0"/>
              <a:t>Receiving</a:t>
            </a:r>
            <a:r>
              <a:rPr lang="en-US" sz="4000" b="1" i="0" kern="1200" cap="all" baseline="0" dirty="0">
                <a:latin typeface="Arial Narrow" panose="020B0606020202030204" pitchFamily="34" charset="0"/>
                <a:ea typeface="+mj-ea"/>
                <a:cs typeface="+mj-cs"/>
              </a:rPr>
              <a:t>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1065556" y="1211263"/>
            <a:ext cx="9750081" cy="4046538"/>
          </a:xfrm>
          <a:prstGeom prst="rect">
            <a:avLst/>
          </a:prstGeom>
          <a:solidFill>
            <a:schemeClr val="bg1"/>
          </a:solidFill>
        </p:spPr>
        <p:txBody>
          <a:bodyPr rtlCol="0">
            <a:normAutofit/>
          </a:bodyPr>
          <a:lstStyle/>
          <a:p>
            <a:pPr marL="57186" defTabSz="914256">
              <a:lnSpc>
                <a:spcPct val="150000"/>
              </a:lnSpc>
              <a:spcAft>
                <a:spcPts val="600"/>
              </a:spcAft>
            </a:pPr>
            <a:r>
              <a:rPr lang="en-US" sz="3200" dirty="0"/>
              <a:t>1. Be aware of your </a:t>
            </a:r>
            <a:r>
              <a:rPr lang="en-US" sz="3200" b="1" dirty="0"/>
              <a:t>own</a:t>
            </a:r>
            <a:r>
              <a:rPr lang="en-US" sz="3200" dirty="0"/>
              <a:t> resistance.</a:t>
            </a:r>
            <a:endParaRPr lang="en-US" sz="3200" b="1" dirty="0"/>
          </a:p>
          <a:p>
            <a:pPr marL="57186" defTabSz="914256">
              <a:lnSpc>
                <a:spcPct val="90000"/>
              </a:lnSpc>
              <a:spcAft>
                <a:spcPts val="600"/>
              </a:spcAft>
            </a:pPr>
            <a:endParaRPr lang="en-US" sz="3200" dirty="0"/>
          </a:p>
          <a:p>
            <a:pPr marL="514386" indent="-457200" defTabSz="914256">
              <a:lnSpc>
                <a:spcPct val="150000"/>
              </a:lnSpc>
              <a:spcAft>
                <a:spcPts val="600"/>
              </a:spcAft>
              <a:buFont typeface="Arial" panose="020B0604020202020204" pitchFamily="34" charset="0"/>
              <a:buChar char="•"/>
            </a:pPr>
            <a:r>
              <a:rPr lang="en-US" sz="3200" dirty="0"/>
              <a:t>Do you feel </a:t>
            </a:r>
            <a:r>
              <a:rPr lang="en-US" sz="3200" b="1" dirty="0"/>
              <a:t>hurt</a:t>
            </a:r>
            <a:r>
              <a:rPr lang="en-US" sz="3200" dirty="0"/>
              <a:t>? </a:t>
            </a:r>
            <a:r>
              <a:rPr lang="en-US" sz="2800" i="1" dirty="0"/>
              <a:t>(Why?)</a:t>
            </a:r>
            <a:endParaRPr lang="en-US" sz="3200" i="1" dirty="0"/>
          </a:p>
          <a:p>
            <a:pPr marL="514386" indent="-457200" defTabSz="914256">
              <a:lnSpc>
                <a:spcPct val="150000"/>
              </a:lnSpc>
              <a:spcAft>
                <a:spcPts val="600"/>
              </a:spcAft>
              <a:buFont typeface="Arial" panose="020B0604020202020204" pitchFamily="34" charset="0"/>
              <a:buChar char="•"/>
            </a:pPr>
            <a:r>
              <a:rPr lang="en-US" sz="3200" dirty="0"/>
              <a:t>Do you </a:t>
            </a:r>
            <a:r>
              <a:rPr lang="en-US" sz="3200" b="1" dirty="0"/>
              <a:t>lash out</a:t>
            </a:r>
            <a:r>
              <a:rPr lang="en-US" sz="3200" dirty="0"/>
              <a:t>? </a:t>
            </a:r>
            <a:r>
              <a:rPr lang="en-US" sz="2800" i="1" dirty="0"/>
              <a:t>(Why?)</a:t>
            </a:r>
            <a:endParaRPr lang="en-US" sz="3200" i="1" dirty="0"/>
          </a:p>
          <a:p>
            <a:pPr marL="514386" indent="-457200" defTabSz="914256">
              <a:lnSpc>
                <a:spcPct val="150000"/>
              </a:lnSpc>
              <a:spcAft>
                <a:spcPts val="600"/>
              </a:spcAft>
              <a:buFont typeface="Arial" panose="020B0604020202020204" pitchFamily="34" charset="0"/>
              <a:buChar char="•"/>
            </a:pPr>
            <a:r>
              <a:rPr lang="en-US" sz="3200" dirty="0"/>
              <a:t>Do you </a:t>
            </a:r>
            <a:r>
              <a:rPr lang="en-US" sz="3200" b="1" dirty="0"/>
              <a:t>ignore</a:t>
            </a:r>
            <a:r>
              <a:rPr lang="en-US" sz="3200" dirty="0"/>
              <a:t>? </a:t>
            </a:r>
            <a:r>
              <a:rPr lang="en-US" sz="2800" i="1" dirty="0"/>
              <a:t>(Why?)</a:t>
            </a:r>
            <a:endParaRPr lang="en-US" sz="3200" i="1"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12</a:t>
            </a:fld>
            <a:endParaRPr lang="en-US"/>
          </a:p>
        </p:txBody>
      </p:sp>
      <p:pic>
        <p:nvPicPr>
          <p:cNvPr id="6" name="Graphic 5" descr="Fencing with solid fill">
            <a:extLst>
              <a:ext uri="{FF2B5EF4-FFF2-40B4-BE49-F238E27FC236}">
                <a16:creationId xmlns:a16="http://schemas.microsoft.com/office/drawing/2014/main" id="{7C6F976C-CC43-411E-8CBE-6A8AC58DDF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45440" y="2397918"/>
            <a:ext cx="3612851" cy="3612851"/>
          </a:xfrm>
          <a:prstGeom prst="rect">
            <a:avLst/>
          </a:prstGeom>
        </p:spPr>
      </p:pic>
    </p:spTree>
    <p:extLst>
      <p:ext uri="{BB962C8B-B14F-4D97-AF65-F5344CB8AC3E}">
        <p14:creationId xmlns:p14="http://schemas.microsoft.com/office/powerpoint/2010/main" val="3715943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dirty="0"/>
              <a:t>2</a:t>
            </a:r>
            <a:r>
              <a:rPr lang="en-US" sz="4000" b="1" i="0" kern="1200" cap="all" baseline="0" dirty="0">
                <a:latin typeface="Arial Narrow" panose="020B0606020202030204" pitchFamily="34" charset="0"/>
                <a:ea typeface="+mj-ea"/>
                <a:cs typeface="+mj-cs"/>
              </a:rPr>
              <a:t>. </a:t>
            </a:r>
            <a:r>
              <a:rPr lang="en-US" sz="4000" dirty="0"/>
              <a:t>Receiving</a:t>
            </a:r>
            <a:r>
              <a:rPr lang="en-US" sz="4000" b="1" i="0" kern="1200" cap="all" baseline="0" dirty="0">
                <a:latin typeface="Arial Narrow" panose="020B0606020202030204" pitchFamily="34" charset="0"/>
                <a:ea typeface="+mj-ea"/>
                <a:cs typeface="+mj-cs"/>
              </a:rPr>
              <a:t>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1065555" y="1400175"/>
            <a:ext cx="4820895" cy="3857626"/>
          </a:xfrm>
          <a:prstGeom prst="rect">
            <a:avLst/>
          </a:prstGeom>
          <a:solidFill>
            <a:schemeClr val="bg1"/>
          </a:solidFill>
        </p:spPr>
        <p:txBody>
          <a:bodyPr rtlCol="0">
            <a:normAutofit/>
          </a:bodyPr>
          <a:lstStyle/>
          <a:p>
            <a:pPr marL="57186" defTabSz="914256">
              <a:lnSpc>
                <a:spcPct val="150000"/>
              </a:lnSpc>
              <a:spcAft>
                <a:spcPts val="600"/>
              </a:spcAft>
            </a:pPr>
            <a:r>
              <a:rPr lang="en-US" sz="3200" dirty="0"/>
              <a:t>2. Give yourself some </a:t>
            </a:r>
            <a:r>
              <a:rPr lang="en-US" sz="3200" b="1" dirty="0"/>
              <a:t>time to think </a:t>
            </a:r>
            <a:r>
              <a:rPr lang="en-US" sz="3200" dirty="0"/>
              <a:t>about the message.</a:t>
            </a:r>
            <a:endParaRPr lang="en-US" sz="3200" b="1" dirty="0"/>
          </a:p>
          <a:p>
            <a:pPr marL="57186" defTabSz="914256">
              <a:lnSpc>
                <a:spcPct val="90000"/>
              </a:lnSpc>
              <a:spcAft>
                <a:spcPts val="600"/>
              </a:spcAft>
            </a:pPr>
            <a:endParaRPr lang="en-US" sz="36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13</a:t>
            </a:fld>
            <a:endParaRPr lang="en-US"/>
          </a:p>
        </p:txBody>
      </p:sp>
      <p:pic>
        <p:nvPicPr>
          <p:cNvPr id="6" name="Picture 5" descr="Person sitting on a chair">
            <a:extLst>
              <a:ext uri="{FF2B5EF4-FFF2-40B4-BE49-F238E27FC236}">
                <a16:creationId xmlns:a16="http://schemas.microsoft.com/office/drawing/2014/main" id="{7D543433-0703-46E2-8167-8C7BBAB1BABE}"/>
              </a:ext>
            </a:extLst>
          </p:cNvPr>
          <p:cNvPicPr>
            <a:picLocks noChangeAspect="1"/>
          </p:cNvPicPr>
          <p:nvPr/>
        </p:nvPicPr>
        <p:blipFill>
          <a:blip r:embed="rId3"/>
          <a:stretch>
            <a:fillRect/>
          </a:stretch>
        </p:blipFill>
        <p:spPr>
          <a:xfrm>
            <a:off x="6165746" y="1643063"/>
            <a:ext cx="5816703" cy="4058165"/>
          </a:xfrm>
          <a:prstGeom prst="rect">
            <a:avLst/>
          </a:prstGeom>
        </p:spPr>
      </p:pic>
    </p:spTree>
    <p:extLst>
      <p:ext uri="{BB962C8B-B14F-4D97-AF65-F5344CB8AC3E}">
        <p14:creationId xmlns:p14="http://schemas.microsoft.com/office/powerpoint/2010/main" val="1159322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dirty="0"/>
              <a:t>2</a:t>
            </a:r>
            <a:r>
              <a:rPr lang="en-US" sz="4000" b="1" i="0" kern="1200" cap="all" baseline="0" dirty="0">
                <a:latin typeface="Arial Narrow" panose="020B0606020202030204" pitchFamily="34" charset="0"/>
                <a:ea typeface="+mj-ea"/>
                <a:cs typeface="+mj-cs"/>
              </a:rPr>
              <a:t>. </a:t>
            </a:r>
            <a:r>
              <a:rPr lang="en-US" sz="4000" dirty="0"/>
              <a:t>Receiving</a:t>
            </a:r>
            <a:r>
              <a:rPr lang="en-US" sz="4000" b="1" i="0" kern="1200" cap="all" baseline="0" dirty="0">
                <a:latin typeface="Arial Narrow" panose="020B0606020202030204" pitchFamily="34" charset="0"/>
                <a:ea typeface="+mj-ea"/>
                <a:cs typeface="+mj-cs"/>
              </a:rPr>
              <a:t>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1065555" y="1400175"/>
            <a:ext cx="4820895" cy="3857626"/>
          </a:xfrm>
          <a:prstGeom prst="rect">
            <a:avLst/>
          </a:prstGeom>
          <a:solidFill>
            <a:schemeClr val="bg1"/>
          </a:solidFill>
        </p:spPr>
        <p:txBody>
          <a:bodyPr rtlCol="0">
            <a:normAutofit/>
          </a:bodyPr>
          <a:lstStyle/>
          <a:p>
            <a:pPr marL="57186" defTabSz="914256">
              <a:lnSpc>
                <a:spcPct val="150000"/>
              </a:lnSpc>
              <a:spcAft>
                <a:spcPts val="600"/>
              </a:spcAft>
            </a:pPr>
            <a:r>
              <a:rPr lang="en-US" sz="3200" dirty="0"/>
              <a:t>3. After a while, </a:t>
            </a:r>
            <a:r>
              <a:rPr lang="en-US" sz="3200" b="1" dirty="0"/>
              <a:t>let go </a:t>
            </a:r>
            <a:r>
              <a:rPr lang="en-US" sz="3200" dirty="0"/>
              <a:t>of what you cannot use…</a:t>
            </a:r>
          </a:p>
          <a:p>
            <a:pPr marL="57186" defTabSz="914256">
              <a:lnSpc>
                <a:spcPct val="150000"/>
              </a:lnSpc>
              <a:spcAft>
                <a:spcPts val="600"/>
              </a:spcAft>
            </a:pPr>
            <a:endParaRPr lang="en-US" sz="3200" dirty="0"/>
          </a:p>
          <a:p>
            <a:pPr marL="628686" indent="-571500" defTabSz="914256">
              <a:lnSpc>
                <a:spcPct val="150000"/>
              </a:lnSpc>
              <a:spcAft>
                <a:spcPts val="600"/>
              </a:spcAft>
              <a:buFont typeface="Arial" panose="020B0604020202020204" pitchFamily="34" charset="0"/>
              <a:buChar char="•"/>
            </a:pPr>
            <a:r>
              <a:rPr lang="en-US" sz="2800" dirty="0"/>
              <a:t>Save for later?</a:t>
            </a:r>
            <a:endParaRPr lang="en-US" sz="24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14</a:t>
            </a:fld>
            <a:endParaRPr lang="en-US"/>
          </a:p>
        </p:txBody>
      </p:sp>
      <p:pic>
        <p:nvPicPr>
          <p:cNvPr id="7" name="Picture 6" descr="A woman sitting on a boat">
            <a:extLst>
              <a:ext uri="{FF2B5EF4-FFF2-40B4-BE49-F238E27FC236}">
                <a16:creationId xmlns:a16="http://schemas.microsoft.com/office/drawing/2014/main" id="{756DA2F1-AC26-46C8-BC84-83177A0E4953}"/>
              </a:ext>
            </a:extLst>
          </p:cNvPr>
          <p:cNvPicPr>
            <a:picLocks noChangeAspect="1"/>
          </p:cNvPicPr>
          <p:nvPr/>
        </p:nvPicPr>
        <p:blipFill>
          <a:blip r:embed="rId3"/>
          <a:stretch>
            <a:fillRect/>
          </a:stretch>
        </p:blipFill>
        <p:spPr>
          <a:xfrm>
            <a:off x="5886450" y="1700212"/>
            <a:ext cx="6083449" cy="4057650"/>
          </a:xfrm>
          <a:prstGeom prst="rect">
            <a:avLst/>
          </a:prstGeom>
        </p:spPr>
      </p:pic>
    </p:spTree>
    <p:extLst>
      <p:ext uri="{BB962C8B-B14F-4D97-AF65-F5344CB8AC3E}">
        <p14:creationId xmlns:p14="http://schemas.microsoft.com/office/powerpoint/2010/main" val="2745440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dirty="0"/>
              <a:t>4. Activity: Optional</a:t>
            </a:r>
            <a:endParaRPr lang="en-US" sz="4000" b="1" i="0" kern="1200" cap="all" baseline="0" dirty="0">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15</a:t>
            </a:fld>
            <a:endParaRPr lang="en-US"/>
          </a:p>
        </p:txBody>
      </p:sp>
      <p:sp>
        <p:nvSpPr>
          <p:cNvPr id="4" name="TextBox 3">
            <a:extLst>
              <a:ext uri="{FF2B5EF4-FFF2-40B4-BE49-F238E27FC236}">
                <a16:creationId xmlns:a16="http://schemas.microsoft.com/office/drawing/2014/main" id="{07A64742-CA16-4692-BCFA-0875CD6B9C7C}"/>
              </a:ext>
            </a:extLst>
          </p:cNvPr>
          <p:cNvSpPr txBox="1"/>
          <p:nvPr/>
        </p:nvSpPr>
        <p:spPr>
          <a:xfrm>
            <a:off x="685800" y="1844040"/>
            <a:ext cx="6429375" cy="3108543"/>
          </a:xfrm>
          <a:prstGeom prst="rect">
            <a:avLst/>
          </a:prstGeom>
          <a:noFill/>
        </p:spPr>
        <p:txBody>
          <a:bodyPr wrap="square" rtlCol="0">
            <a:spAutoFit/>
          </a:bodyPr>
          <a:lstStyle/>
          <a:p>
            <a:r>
              <a:rPr lang="en-GB" sz="3200" b="1" dirty="0">
                <a:latin typeface="Arial Narrow" panose="020B0606020202030204" pitchFamily="34" charset="0"/>
              </a:rPr>
              <a:t>You choose:</a:t>
            </a:r>
          </a:p>
          <a:p>
            <a:endParaRPr lang="en-GB" sz="3200" dirty="0">
              <a:latin typeface="Arial Narrow" panose="020B0606020202030204" pitchFamily="34" charset="0"/>
            </a:endParaRPr>
          </a:p>
          <a:p>
            <a:r>
              <a:rPr lang="en-GB" sz="3200" dirty="0">
                <a:latin typeface="Arial Narrow" panose="020B0606020202030204" pitchFamily="34" charset="0"/>
              </a:rPr>
              <a:t>In your </a:t>
            </a:r>
            <a:r>
              <a:rPr lang="en-GB" sz="3200" b="1" dirty="0">
                <a:latin typeface="Arial Narrow" panose="020B0606020202030204" pitchFamily="34" charset="0"/>
              </a:rPr>
              <a:t>group practise </a:t>
            </a:r>
            <a:r>
              <a:rPr lang="en-GB" sz="3200" dirty="0">
                <a:latin typeface="Arial Narrow" panose="020B0606020202030204" pitchFamily="34" charset="0"/>
              </a:rPr>
              <a:t>a bit of what you have learnt to day on some </a:t>
            </a:r>
            <a:r>
              <a:rPr lang="en-GB" sz="3200" b="1" dirty="0">
                <a:latin typeface="Arial Narrow" panose="020B0606020202030204" pitchFamily="34" charset="0"/>
              </a:rPr>
              <a:t>fictitious</a:t>
            </a:r>
            <a:r>
              <a:rPr lang="en-GB" sz="3200" dirty="0">
                <a:latin typeface="Arial Narrow" panose="020B0606020202030204" pitchFamily="34" charset="0"/>
              </a:rPr>
              <a:t> individuals. </a:t>
            </a:r>
          </a:p>
          <a:p>
            <a:pPr marL="742950" indent="-742950">
              <a:buFont typeface="+mj-lt"/>
              <a:buAutoNum type="arabicPeriod"/>
            </a:pPr>
            <a:endParaRPr lang="en-GB" sz="3600" dirty="0">
              <a:latin typeface="Arial Narrow" panose="020B0606020202030204" pitchFamily="34" charset="0"/>
            </a:endParaRPr>
          </a:p>
        </p:txBody>
      </p:sp>
      <p:pic>
        <p:nvPicPr>
          <p:cNvPr id="6" name="Picture 5" descr="Two white strings one below is tangled while the one above is curved">
            <a:extLst>
              <a:ext uri="{FF2B5EF4-FFF2-40B4-BE49-F238E27FC236}">
                <a16:creationId xmlns:a16="http://schemas.microsoft.com/office/drawing/2014/main" id="{86E129F0-D99D-470A-88E7-E36F4E85EECB}"/>
              </a:ext>
            </a:extLst>
          </p:cNvPr>
          <p:cNvPicPr>
            <a:picLocks noChangeAspect="1"/>
          </p:cNvPicPr>
          <p:nvPr/>
        </p:nvPicPr>
        <p:blipFill rotWithShape="1">
          <a:blip r:embed="rId3"/>
          <a:srcRect l="13448" r="13961"/>
          <a:stretch/>
        </p:blipFill>
        <p:spPr>
          <a:xfrm>
            <a:off x="7280620" y="1701011"/>
            <a:ext cx="4500563" cy="4196507"/>
          </a:xfrm>
          <a:prstGeom prst="rect">
            <a:avLst/>
          </a:prstGeom>
        </p:spPr>
      </p:pic>
      <p:pic>
        <p:nvPicPr>
          <p:cNvPr id="9" name="Graphic 8" descr="Angel face outline outline">
            <a:extLst>
              <a:ext uri="{FF2B5EF4-FFF2-40B4-BE49-F238E27FC236}">
                <a16:creationId xmlns:a16="http://schemas.microsoft.com/office/drawing/2014/main" id="{597EAB53-EE83-49F0-BC4E-95989739EE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90675" y="5445734"/>
            <a:ext cx="695700" cy="695700"/>
          </a:xfrm>
          <a:prstGeom prst="rect">
            <a:avLst/>
          </a:prstGeom>
        </p:spPr>
      </p:pic>
    </p:spTree>
    <p:extLst>
      <p:ext uri="{BB962C8B-B14F-4D97-AF65-F5344CB8AC3E}">
        <p14:creationId xmlns:p14="http://schemas.microsoft.com/office/powerpoint/2010/main" val="2044948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solidFill>
                  <a:schemeClr val="accent6">
                    <a:lumMod val="50000"/>
                  </a:schemeClr>
                </a:solidFill>
              </a:rPr>
              <a:t>Closing</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16</a:t>
            </a:fld>
            <a:endParaRPr lang="en-US"/>
          </a:p>
        </p:txBody>
      </p:sp>
      <p:pic>
        <p:nvPicPr>
          <p:cNvPr id="6" name="Picture 5" descr="Hand typing on keyboard">
            <a:extLst>
              <a:ext uri="{FF2B5EF4-FFF2-40B4-BE49-F238E27FC236}">
                <a16:creationId xmlns:a16="http://schemas.microsoft.com/office/drawing/2014/main" id="{128A5FF9-833E-4A0E-A701-4EEFBE2214E9}"/>
              </a:ext>
            </a:extLst>
          </p:cNvPr>
          <p:cNvPicPr>
            <a:picLocks noChangeAspect="1"/>
          </p:cNvPicPr>
          <p:nvPr/>
        </p:nvPicPr>
        <p:blipFill>
          <a:blip r:embed="rId3"/>
          <a:stretch>
            <a:fillRect/>
          </a:stretch>
        </p:blipFill>
        <p:spPr>
          <a:xfrm>
            <a:off x="6414720" y="1828776"/>
            <a:ext cx="5502874" cy="3668582"/>
          </a:xfrm>
          <a:prstGeom prst="rect">
            <a:avLst/>
          </a:prstGeom>
        </p:spPr>
      </p:pic>
      <p:sp>
        <p:nvSpPr>
          <p:cNvPr id="7" name="TextBox 6">
            <a:extLst>
              <a:ext uri="{FF2B5EF4-FFF2-40B4-BE49-F238E27FC236}">
                <a16:creationId xmlns:a16="http://schemas.microsoft.com/office/drawing/2014/main" id="{FCCCFED7-F73B-4B39-A8E0-F123D16EAF7D}"/>
              </a:ext>
            </a:extLst>
          </p:cNvPr>
          <p:cNvSpPr txBox="1"/>
          <p:nvPr/>
        </p:nvSpPr>
        <p:spPr>
          <a:xfrm>
            <a:off x="1058237" y="1910993"/>
            <a:ext cx="5219273" cy="1631216"/>
          </a:xfrm>
          <a:prstGeom prst="rect">
            <a:avLst/>
          </a:prstGeom>
          <a:noFill/>
        </p:spPr>
        <p:txBody>
          <a:bodyPr wrap="square" rtlCol="0">
            <a:spAutoFit/>
          </a:bodyPr>
          <a:lstStyle/>
          <a:p>
            <a:r>
              <a:rPr lang="en-GB" sz="3200" dirty="0"/>
              <a:t>Which feedback tricks did you like?</a:t>
            </a:r>
            <a:endParaRPr lang="en-GB" sz="3200" dirty="0">
              <a:latin typeface="Calibri" panose="020F0502020204030204" pitchFamily="34" charset="0"/>
            </a:endParaRPr>
          </a:p>
          <a:p>
            <a:endParaRPr lang="en-GB" dirty="0"/>
          </a:p>
          <a:p>
            <a:endParaRPr lang="en-GB" dirty="0"/>
          </a:p>
        </p:txBody>
      </p:sp>
    </p:spTree>
    <p:extLst>
      <p:ext uri="{BB962C8B-B14F-4D97-AF65-F5344CB8AC3E}">
        <p14:creationId xmlns:p14="http://schemas.microsoft.com/office/powerpoint/2010/main" val="3090661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solidFill>
                  <a:schemeClr val="accent6">
                    <a:lumMod val="50000"/>
                  </a:schemeClr>
                </a:solidFill>
              </a:rPr>
              <a:t>Closing</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17</a:t>
            </a:fld>
            <a:endParaRPr lang="en-US"/>
          </a:p>
        </p:txBody>
      </p:sp>
      <p:pic>
        <p:nvPicPr>
          <p:cNvPr id="6" name="Picture 5" descr="Hand typing on keyboard">
            <a:extLst>
              <a:ext uri="{FF2B5EF4-FFF2-40B4-BE49-F238E27FC236}">
                <a16:creationId xmlns:a16="http://schemas.microsoft.com/office/drawing/2014/main" id="{128A5FF9-833E-4A0E-A701-4EEFBE2214E9}"/>
              </a:ext>
            </a:extLst>
          </p:cNvPr>
          <p:cNvPicPr>
            <a:picLocks noChangeAspect="1"/>
          </p:cNvPicPr>
          <p:nvPr/>
        </p:nvPicPr>
        <p:blipFill>
          <a:blip r:embed="rId3"/>
          <a:stretch>
            <a:fillRect/>
          </a:stretch>
        </p:blipFill>
        <p:spPr>
          <a:xfrm>
            <a:off x="6414720" y="1828776"/>
            <a:ext cx="5502874" cy="3668582"/>
          </a:xfrm>
          <a:prstGeom prst="rect">
            <a:avLst/>
          </a:prstGeom>
        </p:spPr>
      </p:pic>
      <p:sp>
        <p:nvSpPr>
          <p:cNvPr id="7" name="TextBox 6">
            <a:extLst>
              <a:ext uri="{FF2B5EF4-FFF2-40B4-BE49-F238E27FC236}">
                <a16:creationId xmlns:a16="http://schemas.microsoft.com/office/drawing/2014/main" id="{FCCCFED7-F73B-4B39-A8E0-F123D16EAF7D}"/>
              </a:ext>
            </a:extLst>
          </p:cNvPr>
          <p:cNvSpPr txBox="1"/>
          <p:nvPr/>
        </p:nvSpPr>
        <p:spPr>
          <a:xfrm>
            <a:off x="1058237" y="1910993"/>
            <a:ext cx="5219273" cy="2231380"/>
          </a:xfrm>
          <a:prstGeom prst="rect">
            <a:avLst/>
          </a:prstGeom>
          <a:noFill/>
        </p:spPr>
        <p:txBody>
          <a:bodyPr wrap="square" rtlCol="0">
            <a:spAutoFit/>
          </a:bodyPr>
          <a:lstStyle/>
          <a:p>
            <a:r>
              <a:rPr lang="en-GB" dirty="0"/>
              <a:t>References:</a:t>
            </a:r>
          </a:p>
          <a:p>
            <a:endParaRPr lang="en-GB" dirty="0"/>
          </a:p>
          <a:p>
            <a:r>
              <a:rPr lang="en-GB" sz="1200" dirty="0"/>
              <a:t>Experts in teams (EIT), Norwegian University of Science and Technology, Trondheim. (2019)</a:t>
            </a:r>
          </a:p>
          <a:p>
            <a:endParaRPr lang="en-GB" dirty="0"/>
          </a:p>
          <a:p>
            <a:r>
              <a:rPr lang="en-US" sz="1050" dirty="0">
                <a:latin typeface="Calibri" panose="020F0502020204030204" pitchFamily="34" charset="0"/>
              </a:rPr>
              <a:t>O’Neill, T. A. (2020). </a:t>
            </a:r>
            <a:r>
              <a:rPr lang="en-US" sz="1050" dirty="0" err="1">
                <a:latin typeface="Calibri" panose="020F0502020204030204" pitchFamily="34" charset="0"/>
              </a:rPr>
              <a:t>ITPmetrics</a:t>
            </a:r>
            <a:r>
              <a:rPr lang="en-US" sz="1050" dirty="0">
                <a:latin typeface="Calibri" panose="020F0502020204030204" pitchFamily="34" charset="0"/>
              </a:rPr>
              <a:t> white paper. Retrieved from https://www.itpmetrics.com/ </a:t>
            </a:r>
          </a:p>
          <a:p>
            <a:r>
              <a:rPr lang="en-US" sz="1050" dirty="0">
                <a:latin typeface="Calibri" panose="020F0502020204030204" pitchFamily="34" charset="0"/>
              </a:rPr>
              <a:t>	on 11 August 2021.</a:t>
            </a:r>
            <a:endParaRPr lang="en-GB" sz="1050" dirty="0">
              <a:latin typeface="Calibri" panose="020F0502020204030204" pitchFamily="34" charset="0"/>
            </a:endParaRPr>
          </a:p>
          <a:p>
            <a:endParaRPr lang="en-GB" dirty="0"/>
          </a:p>
          <a:p>
            <a:endParaRPr lang="en-GB" dirty="0"/>
          </a:p>
        </p:txBody>
      </p:sp>
    </p:spTree>
    <p:extLst>
      <p:ext uri="{BB962C8B-B14F-4D97-AF65-F5344CB8AC3E}">
        <p14:creationId xmlns:p14="http://schemas.microsoft.com/office/powerpoint/2010/main" val="1038726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2</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386000" y="1630561"/>
            <a:ext cx="12183139" cy="1362994"/>
          </a:xfrm>
          <a:prstGeom prst="rect">
            <a:avLst/>
          </a:prstGeom>
          <a:noFill/>
        </p:spPr>
        <p:txBody>
          <a:bodyPr wrap="square" rtlCol="0">
            <a:spAutoFit/>
          </a:bodyPr>
          <a:lstStyle/>
          <a:p>
            <a:pPr>
              <a:lnSpc>
                <a:spcPct val="150000"/>
              </a:lnSpc>
            </a:pPr>
            <a:endParaRPr lang="en-GB" sz="4800" dirty="0"/>
          </a:p>
        </p:txBody>
      </p:sp>
      <p:pic>
        <p:nvPicPr>
          <p:cNvPr id="1026" name="Picture 2" descr="lunarbaboon - Comics - Feedback">
            <a:extLst>
              <a:ext uri="{FF2B5EF4-FFF2-40B4-BE49-F238E27FC236}">
                <a16:creationId xmlns:a16="http://schemas.microsoft.com/office/drawing/2014/main" id="{678AC8B7-DE30-4F02-B76B-70D68FD7DB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2763" y="23626"/>
            <a:ext cx="6045957" cy="65306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CB3E032-CA3D-41E8-B3E1-DD7884BD82AD}"/>
              </a:ext>
            </a:extLst>
          </p:cNvPr>
          <p:cNvSpPr txBox="1"/>
          <p:nvPr/>
        </p:nvSpPr>
        <p:spPr>
          <a:xfrm>
            <a:off x="7178721" y="5622878"/>
            <a:ext cx="4618417" cy="584775"/>
          </a:xfrm>
          <a:prstGeom prst="rect">
            <a:avLst/>
          </a:prstGeom>
          <a:noFill/>
        </p:spPr>
        <p:txBody>
          <a:bodyPr wrap="square" rtlCol="0">
            <a:spAutoFit/>
          </a:bodyPr>
          <a:lstStyle/>
          <a:p>
            <a:r>
              <a:rPr lang="en-GB" sz="1400" dirty="0"/>
              <a:t>Source: </a:t>
            </a:r>
            <a:r>
              <a:rPr lang="en-GB" sz="1200" dirty="0">
                <a:hlinkClick r:id="rId4"/>
              </a:rPr>
              <a:t>http://www.lunarbaboon.com/comics/feedback.html</a:t>
            </a:r>
            <a:endParaRPr lang="en-GB" sz="1200" dirty="0"/>
          </a:p>
          <a:p>
            <a:endParaRPr lang="en-GB" dirty="0"/>
          </a:p>
        </p:txBody>
      </p:sp>
    </p:spTree>
    <p:extLst>
      <p:ext uri="{BB962C8B-B14F-4D97-AF65-F5344CB8AC3E}">
        <p14:creationId xmlns:p14="http://schemas.microsoft.com/office/powerpoint/2010/main" val="911094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65126"/>
            <a:ext cx="10515600" cy="793824"/>
          </a:xfrm>
          <a:solidFill>
            <a:schemeClr val="bg1">
              <a:lumMod val="95000"/>
            </a:schemeClr>
          </a:solidFill>
        </p:spPr>
        <p:txBody>
          <a:bodyPr/>
          <a:lstStyle/>
          <a:p>
            <a:r>
              <a:rPr lang="en-GB" dirty="0"/>
              <a:t>Aims for today:</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3</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2456120" y="1775637"/>
            <a:ext cx="9505507" cy="3706143"/>
          </a:xfrm>
          <a:prstGeom prst="rect">
            <a:avLst/>
          </a:prstGeom>
          <a:noFill/>
        </p:spPr>
        <p:txBody>
          <a:bodyPr wrap="square" rtlCol="0">
            <a:spAutoFit/>
          </a:bodyPr>
          <a:lstStyle/>
          <a:p>
            <a:pPr>
              <a:lnSpc>
                <a:spcPct val="150000"/>
              </a:lnSpc>
            </a:pPr>
            <a:r>
              <a:rPr lang="en-GB" sz="3200" i="1" u="sng" dirty="0"/>
              <a:t>By the end of this session, students are able to:</a:t>
            </a:r>
          </a:p>
          <a:p>
            <a:pPr>
              <a:lnSpc>
                <a:spcPct val="150000"/>
              </a:lnSpc>
            </a:pPr>
            <a:endParaRPr lang="en-GB" sz="1200" i="1" u="sng" dirty="0"/>
          </a:p>
          <a:p>
            <a:pPr marL="342900" lvl="0" indent="-342900">
              <a:lnSpc>
                <a:spcPct val="150000"/>
              </a:lnSpc>
              <a:buFont typeface="+mj-lt"/>
              <a:buAutoNum type="arabicPeriod"/>
            </a:pPr>
            <a:r>
              <a:rPr lang="en-GB" sz="2800" dirty="0">
                <a:effectLst/>
                <a:latin typeface="Calibri" panose="020F0502020204030204" pitchFamily="34" charset="0"/>
                <a:ea typeface="Calibri" panose="020F0502020204030204" pitchFamily="34" charset="0"/>
                <a:cs typeface="Times New Roman" panose="02020603050405020304" pitchFamily="18" charset="0"/>
              </a:rPr>
              <a:t> </a:t>
            </a:r>
            <a:r>
              <a:rPr lang="en-US" sz="2800" dirty="0">
                <a:effectLst/>
                <a:latin typeface="Calibri" panose="020F0502020204030204" pitchFamily="34" charset="0"/>
                <a:ea typeface="Calibri" panose="020F0502020204030204" pitchFamily="34" charset="0"/>
                <a:cs typeface="Times New Roman" panose="02020603050405020304" pitchFamily="18" charset="0"/>
              </a:rPr>
              <a:t>…</a:t>
            </a:r>
            <a:r>
              <a:rPr lang="en-US" sz="2800" b="1" dirty="0">
                <a:effectLst/>
                <a:latin typeface="Calibri" panose="020F0502020204030204" pitchFamily="34" charset="0"/>
                <a:ea typeface="Calibri" panose="020F0502020204030204" pitchFamily="34" charset="0"/>
                <a:cs typeface="Times New Roman" panose="02020603050405020304" pitchFamily="18" charset="0"/>
              </a:rPr>
              <a:t>list the steps </a:t>
            </a:r>
            <a:r>
              <a:rPr lang="en-US" sz="2800" dirty="0">
                <a:effectLst/>
                <a:latin typeface="Calibri" panose="020F0502020204030204" pitchFamily="34" charset="0"/>
                <a:ea typeface="Calibri" panose="020F0502020204030204" pitchFamily="34" charset="0"/>
                <a:cs typeface="Times New Roman" panose="02020603050405020304" pitchFamily="18" charset="0"/>
              </a:rPr>
              <a:t>in giving constructive feedback.</a:t>
            </a:r>
          </a:p>
          <a:p>
            <a:pPr marL="342900" lvl="0" indent="-342900">
              <a:lnSpc>
                <a:spcPct val="150000"/>
              </a:lnSpc>
              <a:buFont typeface="+mj-lt"/>
              <a:buAutoNum type="arabicPeriod"/>
            </a:pP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r>
              <a:rPr lang="en-US" sz="2800" b="1" dirty="0">
                <a:effectLst/>
                <a:latin typeface="Calibri" panose="020F0502020204030204" pitchFamily="34" charset="0"/>
                <a:ea typeface="Calibri" panose="020F0502020204030204" pitchFamily="34" charset="0"/>
                <a:cs typeface="Times New Roman" panose="02020603050405020304" pitchFamily="18" charset="0"/>
              </a:rPr>
              <a:t>identify own insecurities </a:t>
            </a:r>
            <a:r>
              <a:rPr lang="en-US" sz="2800" dirty="0">
                <a:effectLst/>
                <a:latin typeface="Calibri" panose="020F0502020204030204" pitchFamily="34" charset="0"/>
                <a:ea typeface="Calibri" panose="020F0502020204030204" pitchFamily="34" charset="0"/>
                <a:cs typeface="Times New Roman" panose="02020603050405020304" pitchFamily="18" charset="0"/>
              </a:rPr>
              <a:t>when receiving feedback. </a:t>
            </a:r>
          </a:p>
          <a:p>
            <a:pPr marL="342900" lvl="0" indent="-342900">
              <a:lnSpc>
                <a:spcPct val="150000"/>
              </a:lnSpc>
              <a:buFont typeface="+mj-lt"/>
              <a:buAutoNum type="arabicPeriod"/>
            </a:pPr>
            <a:r>
              <a:rPr lang="en-US" sz="2800" dirty="0">
                <a:latin typeface="Calibri" panose="020F0502020204030204" pitchFamily="34" charset="0"/>
                <a:cs typeface="Times New Roman" panose="02020603050405020304" pitchFamily="18" charset="0"/>
              </a:rPr>
              <a:t>… start to </a:t>
            </a:r>
            <a:r>
              <a:rPr lang="en-US" sz="2800" b="1" dirty="0">
                <a:latin typeface="Calibri" panose="020F0502020204030204" pitchFamily="34" charset="0"/>
                <a:cs typeface="Times New Roman" panose="02020603050405020304" pitchFamily="18" charset="0"/>
              </a:rPr>
              <a:t>apply</a:t>
            </a:r>
            <a:r>
              <a:rPr lang="en-US" sz="2800" dirty="0">
                <a:latin typeface="Calibri" panose="020F0502020204030204" pitchFamily="34" charset="0"/>
                <a:cs typeface="Times New Roman" panose="02020603050405020304" pitchFamily="18" charset="0"/>
              </a:rPr>
              <a:t> the steps to actively listen to feedback.</a:t>
            </a:r>
          </a:p>
          <a:p>
            <a:pPr marL="342900" lvl="0" indent="-342900">
              <a:lnSpc>
                <a:spcPct val="150000"/>
              </a:lnSpc>
              <a:buFont typeface="+mj-lt"/>
              <a:buAutoNum type="arabicPeriod"/>
            </a:pPr>
            <a:r>
              <a:rPr lang="en-US" sz="2800" dirty="0">
                <a:latin typeface="Calibri" panose="020F0502020204030204" pitchFamily="34" charset="0"/>
                <a:cs typeface="Times New Roman" panose="02020603050405020304" pitchFamily="18" charset="0"/>
              </a:rPr>
              <a:t>… start to identify and halt  own </a:t>
            </a:r>
            <a:r>
              <a:rPr lang="en-US" sz="2800" b="1" dirty="0">
                <a:latin typeface="Calibri" panose="020F0502020204030204" pitchFamily="34" charset="0"/>
                <a:cs typeface="Times New Roman" panose="02020603050405020304" pitchFamily="18" charset="0"/>
              </a:rPr>
              <a:t>defensive</a:t>
            </a:r>
            <a:r>
              <a:rPr lang="en-US" sz="2800" dirty="0">
                <a:latin typeface="Calibri" panose="020F0502020204030204" pitchFamily="34" charset="0"/>
                <a:cs typeface="Times New Roman" panose="02020603050405020304" pitchFamily="18" charset="0"/>
              </a:rPr>
              <a:t> behaviour</a:t>
            </a:r>
            <a:r>
              <a:rPr lang="en-US" sz="3200" dirty="0">
                <a:latin typeface="Calibri" panose="020F0502020204030204" pitchFamily="34" charset="0"/>
                <a:cs typeface="Times New Roman" panose="02020603050405020304" pitchFamily="18" charset="0"/>
              </a:rPr>
              <a:t>.</a:t>
            </a:r>
            <a:endParaRPr lang="en-GB" sz="4800" dirty="0"/>
          </a:p>
        </p:txBody>
      </p:sp>
    </p:spTree>
    <p:extLst>
      <p:ext uri="{BB962C8B-B14F-4D97-AF65-F5344CB8AC3E}">
        <p14:creationId xmlns:p14="http://schemas.microsoft.com/office/powerpoint/2010/main" val="2227611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a:t>
            </a: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825625"/>
            <a:ext cx="6193456" cy="4351338"/>
          </a:xfrm>
          <a:prstGeom prst="rect">
            <a:avLst/>
          </a:prstGeom>
          <a:solidFill>
            <a:schemeClr val="bg1"/>
          </a:solidFill>
        </p:spPr>
        <p:txBody>
          <a:bodyPr rtlCol="0">
            <a:normAutofit/>
          </a:bodyPr>
          <a:lstStyle/>
          <a:p>
            <a:pPr marL="514386" indent="-457200" defTabSz="914256">
              <a:lnSpc>
                <a:spcPct val="150000"/>
              </a:lnSpc>
              <a:spcAft>
                <a:spcPts val="600"/>
              </a:spcAft>
              <a:buFont typeface="Arial" panose="020B0604020202020204" pitchFamily="34" charset="0"/>
              <a:buChar char="•"/>
            </a:pPr>
            <a:r>
              <a:rPr lang="en-US" sz="3200" dirty="0"/>
              <a:t>Your abilities</a:t>
            </a:r>
          </a:p>
          <a:p>
            <a:pPr marL="514386" indent="-457200" defTabSz="914256">
              <a:lnSpc>
                <a:spcPct val="150000"/>
              </a:lnSpc>
              <a:spcAft>
                <a:spcPts val="600"/>
              </a:spcAft>
              <a:buFont typeface="Arial" panose="020B0604020202020204" pitchFamily="34" charset="0"/>
              <a:buChar char="•"/>
            </a:pPr>
            <a:r>
              <a:rPr lang="en-US" sz="3200" dirty="0"/>
              <a:t>Hamburger</a:t>
            </a:r>
          </a:p>
          <a:p>
            <a:pPr marL="514386" indent="-457200" defTabSz="914256">
              <a:lnSpc>
                <a:spcPct val="150000"/>
              </a:lnSpc>
              <a:spcAft>
                <a:spcPts val="600"/>
              </a:spcAft>
              <a:buFont typeface="Arial" panose="020B0604020202020204" pitchFamily="34" charset="0"/>
              <a:buChar char="•"/>
            </a:pPr>
            <a:r>
              <a:rPr lang="en-US" sz="3200" dirty="0"/>
              <a:t>Personal courage</a:t>
            </a:r>
          </a:p>
          <a:p>
            <a:pPr marL="514386" indent="-457200" defTabSz="914256">
              <a:lnSpc>
                <a:spcPct val="150000"/>
              </a:lnSpc>
              <a:spcAft>
                <a:spcPts val="600"/>
              </a:spcAft>
              <a:buFont typeface="Arial" panose="020B0604020202020204" pitchFamily="34" charset="0"/>
              <a:buChar char="•"/>
            </a:pPr>
            <a:endParaRPr lang="en-US" sz="3200" dirty="0"/>
          </a:p>
          <a:p>
            <a:pPr marL="514386" indent="-457200"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4</a:t>
            </a:fld>
            <a:endParaRPr lang="en-US"/>
          </a:p>
        </p:txBody>
      </p:sp>
      <p:pic>
        <p:nvPicPr>
          <p:cNvPr id="6" name="Picture 5" descr="Person and a dog">
            <a:extLst>
              <a:ext uri="{FF2B5EF4-FFF2-40B4-BE49-F238E27FC236}">
                <a16:creationId xmlns:a16="http://schemas.microsoft.com/office/drawing/2014/main" id="{DEC4A7EB-354E-4D1D-8536-85D8254B0CE7}"/>
              </a:ext>
            </a:extLst>
          </p:cNvPr>
          <p:cNvPicPr>
            <a:picLocks noChangeAspect="1"/>
          </p:cNvPicPr>
          <p:nvPr/>
        </p:nvPicPr>
        <p:blipFill>
          <a:blip r:embed="rId3"/>
          <a:stretch>
            <a:fillRect/>
          </a:stretch>
        </p:blipFill>
        <p:spPr>
          <a:xfrm>
            <a:off x="6918695" y="1995986"/>
            <a:ext cx="4862488" cy="3241342"/>
          </a:xfrm>
          <a:prstGeom prst="rect">
            <a:avLst/>
          </a:prstGeom>
        </p:spPr>
      </p:pic>
      <p:pic>
        <p:nvPicPr>
          <p:cNvPr id="9" name="Graphic 8" descr="Burger and drink outline">
            <a:extLst>
              <a:ext uri="{FF2B5EF4-FFF2-40B4-BE49-F238E27FC236}">
                <a16:creationId xmlns:a16="http://schemas.microsoft.com/office/drawing/2014/main" id="{069C5768-6581-4F2C-A791-BEFE7283B3A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68667" y="2514600"/>
            <a:ext cx="914400" cy="914400"/>
          </a:xfrm>
          <a:prstGeom prst="rect">
            <a:avLst/>
          </a:prstGeom>
        </p:spPr>
      </p:pic>
    </p:spTree>
    <p:extLst>
      <p:ext uri="{BB962C8B-B14F-4D97-AF65-F5344CB8AC3E}">
        <p14:creationId xmlns:p14="http://schemas.microsoft.com/office/powerpoint/2010/main" val="129037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469557" y="1239836"/>
            <a:ext cx="11311626" cy="5494596"/>
          </a:xfrm>
          <a:prstGeom prst="rect">
            <a:avLst/>
          </a:prstGeom>
          <a:solidFill>
            <a:schemeClr val="bg1"/>
          </a:solidFill>
        </p:spPr>
        <p:txBody>
          <a:bodyPr rtlCol="0">
            <a:normAutofit fontScale="62500" lnSpcReduction="20000"/>
          </a:bodyPr>
          <a:lstStyle/>
          <a:p>
            <a:pPr marL="571536" indent="-514350" algn="ctr" defTabSz="914256">
              <a:lnSpc>
                <a:spcPct val="150000"/>
              </a:lnSpc>
              <a:spcAft>
                <a:spcPts val="600"/>
              </a:spcAft>
              <a:buAutoNum type="arabicPeriod"/>
            </a:pPr>
            <a:r>
              <a:rPr lang="en-US" sz="6400" dirty="0"/>
              <a:t>Be concrete and </a:t>
            </a:r>
            <a:r>
              <a:rPr lang="en-US" sz="6400" b="1" dirty="0"/>
              <a:t>specific.</a:t>
            </a:r>
          </a:p>
          <a:p>
            <a:pPr marL="571536" indent="-514350" defTabSz="914256">
              <a:lnSpc>
                <a:spcPct val="150000"/>
              </a:lnSpc>
              <a:spcAft>
                <a:spcPts val="600"/>
              </a:spcAft>
              <a:buAutoNum type="arabicPeriod"/>
            </a:pPr>
            <a:endParaRPr lang="en-US" sz="3200" dirty="0"/>
          </a:p>
          <a:p>
            <a:pPr marL="57186" algn="ctr" defTabSz="914256">
              <a:lnSpc>
                <a:spcPct val="150000"/>
              </a:lnSpc>
              <a:spcAft>
                <a:spcPts val="600"/>
              </a:spcAft>
            </a:pPr>
            <a:r>
              <a:rPr lang="en-GB" sz="2400" i="1" dirty="0">
                <a:solidFill>
                  <a:srgbClr val="FF0000"/>
                </a:solidFill>
              </a:rPr>
              <a:t>“</a:t>
            </a:r>
            <a:r>
              <a:rPr lang="en-GB" sz="4800" i="1" dirty="0">
                <a:solidFill>
                  <a:srgbClr val="FF0000"/>
                </a:solidFill>
              </a:rPr>
              <a:t>Your submissions are always late; </a:t>
            </a:r>
            <a:r>
              <a:rPr lang="en-GB" sz="4800" b="1" i="1" dirty="0">
                <a:solidFill>
                  <a:srgbClr val="FF0000"/>
                </a:solidFill>
              </a:rPr>
              <a:t>you don’t care </a:t>
            </a:r>
            <a:r>
              <a:rPr lang="en-GB" sz="4800" i="1" dirty="0">
                <a:solidFill>
                  <a:srgbClr val="FF0000"/>
                </a:solidFill>
              </a:rPr>
              <a:t>about this project!”</a:t>
            </a:r>
          </a:p>
          <a:p>
            <a:pPr marL="57186" algn="ctr" defTabSz="914256">
              <a:lnSpc>
                <a:spcPct val="150000"/>
              </a:lnSpc>
              <a:spcAft>
                <a:spcPts val="600"/>
              </a:spcAft>
            </a:pPr>
            <a:endParaRPr lang="en-GB" sz="4800" i="1" dirty="0">
              <a:solidFill>
                <a:srgbClr val="FF0000"/>
              </a:solidFill>
            </a:endParaRPr>
          </a:p>
          <a:p>
            <a:pPr marL="57186" algn="ctr" defTabSz="914256">
              <a:lnSpc>
                <a:spcPct val="150000"/>
              </a:lnSpc>
              <a:spcAft>
                <a:spcPts val="600"/>
              </a:spcAft>
            </a:pPr>
            <a:r>
              <a:rPr lang="en-GB" sz="4800" i="1" dirty="0">
                <a:solidFill>
                  <a:srgbClr val="00B050"/>
                </a:solidFill>
              </a:rPr>
              <a:t>“I notice that your last 2 submissions were uploaded 5 hours later than we agreed. Let’s make a plan so this does not happen again</a:t>
            </a:r>
            <a:r>
              <a:rPr lang="en-GB" sz="3200" i="1" dirty="0">
                <a:solidFill>
                  <a:srgbClr val="00B050"/>
                </a:solidFill>
              </a:rPr>
              <a:t>.”</a:t>
            </a:r>
          </a:p>
          <a:p>
            <a:pPr marL="57186" defTabSz="914256">
              <a:lnSpc>
                <a:spcPct val="150000"/>
              </a:lnSpc>
              <a:spcAft>
                <a:spcPts val="600"/>
              </a:spcAft>
            </a:pPr>
            <a:endParaRPr lang="en-GB" sz="2400" i="1" dirty="0">
              <a:solidFill>
                <a:srgbClr val="FF0000"/>
              </a:solidFill>
            </a:endParaRPr>
          </a:p>
          <a:p>
            <a:pPr marL="57186" defTabSz="914256">
              <a:lnSpc>
                <a:spcPct val="150000"/>
              </a:lnSpc>
              <a:spcAft>
                <a:spcPts val="600"/>
              </a:spcAft>
            </a:pPr>
            <a:endParaRPr lang="en-US" sz="3200" dirty="0"/>
          </a:p>
          <a:p>
            <a:pPr marL="57186" defTabSz="914256">
              <a:lnSpc>
                <a:spcPct val="150000"/>
              </a:lnSpc>
              <a:spcAft>
                <a:spcPts val="600"/>
              </a:spcAft>
            </a:pPr>
            <a:endParaRPr lang="en-US" sz="3200" dirty="0"/>
          </a:p>
          <a:p>
            <a:pPr marL="514386" indent="-457200"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5</a:t>
            </a:fld>
            <a:endParaRPr lang="en-US"/>
          </a:p>
        </p:txBody>
      </p:sp>
    </p:spTree>
    <p:extLst>
      <p:ext uri="{BB962C8B-B14F-4D97-AF65-F5344CB8AC3E}">
        <p14:creationId xmlns:p14="http://schemas.microsoft.com/office/powerpoint/2010/main" val="2392784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871539" y="1614488"/>
            <a:ext cx="10909644" cy="4530165"/>
          </a:xfrm>
          <a:prstGeom prst="rect">
            <a:avLst/>
          </a:prstGeom>
          <a:solidFill>
            <a:schemeClr val="bg1"/>
          </a:solidFill>
        </p:spPr>
        <p:txBody>
          <a:bodyPr rtlCol="0">
            <a:normAutofit fontScale="92500"/>
          </a:bodyPr>
          <a:lstStyle/>
          <a:p>
            <a:pPr marL="57186" algn="ctr" defTabSz="914256">
              <a:lnSpc>
                <a:spcPct val="150000"/>
              </a:lnSpc>
              <a:spcAft>
                <a:spcPts val="600"/>
              </a:spcAft>
            </a:pPr>
            <a:r>
              <a:rPr lang="en-US" sz="4300" dirty="0"/>
              <a:t>2. Start with </a:t>
            </a:r>
            <a:r>
              <a:rPr lang="en-US" sz="4300" b="1" dirty="0"/>
              <a:t>“I see” or “I feel” </a:t>
            </a:r>
            <a:r>
              <a:rPr lang="en-US" sz="4300" dirty="0"/>
              <a:t>– not “</a:t>
            </a:r>
            <a:r>
              <a:rPr lang="en-US" sz="4300" b="1" dirty="0"/>
              <a:t>you</a:t>
            </a:r>
            <a:r>
              <a:rPr lang="en-US" sz="4300" dirty="0"/>
              <a:t> are”.</a:t>
            </a:r>
          </a:p>
          <a:p>
            <a:pPr marL="57186" algn="ctr" defTabSz="914256">
              <a:lnSpc>
                <a:spcPct val="150000"/>
              </a:lnSpc>
              <a:spcAft>
                <a:spcPts val="600"/>
              </a:spcAft>
            </a:pPr>
            <a:endParaRPr lang="en-GB" sz="2400" i="1" dirty="0">
              <a:solidFill>
                <a:srgbClr val="FF0000"/>
              </a:solidFill>
            </a:endParaRPr>
          </a:p>
          <a:p>
            <a:pPr marL="57186" algn="ctr" defTabSz="914256">
              <a:lnSpc>
                <a:spcPct val="150000"/>
              </a:lnSpc>
              <a:spcAft>
                <a:spcPts val="600"/>
              </a:spcAft>
            </a:pPr>
            <a:r>
              <a:rPr lang="en-GB" sz="2400" i="1" dirty="0">
                <a:solidFill>
                  <a:srgbClr val="FF0000"/>
                </a:solidFill>
              </a:rPr>
              <a:t>“</a:t>
            </a:r>
            <a:r>
              <a:rPr lang="en-GB" sz="3200" i="1" dirty="0">
                <a:solidFill>
                  <a:srgbClr val="FF0000"/>
                </a:solidFill>
              </a:rPr>
              <a:t>You talk too much and don’t do enough work.”</a:t>
            </a:r>
          </a:p>
          <a:p>
            <a:pPr marL="57186" algn="ctr" defTabSz="914256">
              <a:lnSpc>
                <a:spcPct val="150000"/>
              </a:lnSpc>
              <a:spcAft>
                <a:spcPts val="600"/>
              </a:spcAft>
            </a:pPr>
            <a:endParaRPr lang="en-GB" sz="2400" i="1" dirty="0">
              <a:solidFill>
                <a:srgbClr val="FF0000"/>
              </a:solidFill>
            </a:endParaRPr>
          </a:p>
          <a:p>
            <a:pPr marL="57186" algn="ctr" defTabSz="914256">
              <a:lnSpc>
                <a:spcPct val="150000"/>
              </a:lnSpc>
              <a:spcAft>
                <a:spcPts val="600"/>
              </a:spcAft>
            </a:pPr>
            <a:r>
              <a:rPr lang="en-GB" sz="2400" i="1" dirty="0">
                <a:solidFill>
                  <a:srgbClr val="00B050"/>
                </a:solidFill>
              </a:rPr>
              <a:t>“</a:t>
            </a:r>
            <a:r>
              <a:rPr lang="en-GB" sz="3200" i="1" dirty="0">
                <a:solidFill>
                  <a:srgbClr val="00B050"/>
                </a:solidFill>
              </a:rPr>
              <a:t>I feel like your contributions to the team are not so tangible, let’s agree on a ‘to do list’ to equalise the contributions”</a:t>
            </a:r>
            <a:endParaRPr lang="en-GB" sz="2400" i="1" dirty="0">
              <a:solidFill>
                <a:srgbClr val="00B050"/>
              </a:solidFill>
            </a:endParaRPr>
          </a:p>
          <a:p>
            <a:pPr marL="57186" defTabSz="914256">
              <a:lnSpc>
                <a:spcPct val="150000"/>
              </a:lnSpc>
              <a:spcAft>
                <a:spcPts val="600"/>
              </a:spcAft>
            </a:pPr>
            <a:endParaRPr lang="en-US" sz="3200" dirty="0"/>
          </a:p>
          <a:p>
            <a:pPr marL="514386" indent="-457200"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6</a:t>
            </a:fld>
            <a:endParaRPr lang="en-US"/>
          </a:p>
        </p:txBody>
      </p:sp>
      <p:sp>
        <p:nvSpPr>
          <p:cNvPr id="6" name="Explosion: 14 Points 5">
            <a:extLst>
              <a:ext uri="{FF2B5EF4-FFF2-40B4-BE49-F238E27FC236}">
                <a16:creationId xmlns:a16="http://schemas.microsoft.com/office/drawing/2014/main" id="{A7C9505D-9618-4A32-9A26-787DE05F9A9C}"/>
              </a:ext>
            </a:extLst>
          </p:cNvPr>
          <p:cNvSpPr/>
          <p:nvPr/>
        </p:nvSpPr>
        <p:spPr>
          <a:xfrm rot="1485525">
            <a:off x="9761874" y="-528232"/>
            <a:ext cx="3117175" cy="2797480"/>
          </a:xfrm>
          <a:prstGeom prst="irregularSeal2">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sz="2800" b="1" dirty="0"/>
              <a:t>Watch your tone!</a:t>
            </a:r>
          </a:p>
        </p:txBody>
      </p:sp>
    </p:spTree>
    <p:extLst>
      <p:ext uri="{BB962C8B-B14F-4D97-AF65-F5344CB8AC3E}">
        <p14:creationId xmlns:p14="http://schemas.microsoft.com/office/powerpoint/2010/main" val="2911750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321276" y="1211262"/>
            <a:ext cx="11615351" cy="5281611"/>
          </a:xfrm>
          <a:prstGeom prst="rect">
            <a:avLst/>
          </a:prstGeom>
          <a:solidFill>
            <a:schemeClr val="bg1"/>
          </a:solidFill>
        </p:spPr>
        <p:txBody>
          <a:bodyPr rtlCol="0">
            <a:normAutofit/>
          </a:bodyPr>
          <a:lstStyle/>
          <a:p>
            <a:pPr marL="57186" algn="ctr" defTabSz="914256">
              <a:lnSpc>
                <a:spcPct val="150000"/>
              </a:lnSpc>
              <a:spcAft>
                <a:spcPts val="600"/>
              </a:spcAft>
            </a:pPr>
            <a:r>
              <a:rPr lang="en-US" sz="4300" dirty="0"/>
              <a:t>3. </a:t>
            </a:r>
            <a:r>
              <a:rPr lang="en-US" sz="4000" dirty="0"/>
              <a:t>Make an effort to be an ally and </a:t>
            </a:r>
            <a:r>
              <a:rPr lang="en-US" sz="4000" b="1" dirty="0"/>
              <a:t>constructive</a:t>
            </a:r>
            <a:r>
              <a:rPr lang="en-US" sz="4300" b="1" dirty="0"/>
              <a:t>.</a:t>
            </a:r>
          </a:p>
          <a:p>
            <a:pPr marL="57186" defTabSz="914256">
              <a:lnSpc>
                <a:spcPct val="150000"/>
              </a:lnSpc>
              <a:spcAft>
                <a:spcPts val="600"/>
              </a:spcAft>
            </a:pPr>
            <a:endParaRPr lang="en-US" sz="3200" dirty="0"/>
          </a:p>
          <a:p>
            <a:pPr marL="57186" algn="ctr" defTabSz="914256">
              <a:lnSpc>
                <a:spcPct val="90000"/>
              </a:lnSpc>
              <a:spcAft>
                <a:spcPts val="600"/>
              </a:spcAft>
            </a:pPr>
            <a:r>
              <a:rPr lang="en-GB" sz="2400" i="1" dirty="0">
                <a:solidFill>
                  <a:srgbClr val="FF0000"/>
                </a:solidFill>
              </a:rPr>
              <a:t>“</a:t>
            </a:r>
            <a:r>
              <a:rPr lang="en-GB" sz="3200" i="1" dirty="0">
                <a:solidFill>
                  <a:srgbClr val="FF0000"/>
                </a:solidFill>
              </a:rPr>
              <a:t>You need to speak up more in meetings.”</a:t>
            </a:r>
          </a:p>
          <a:p>
            <a:pPr marL="57186" algn="ctr" defTabSz="914256">
              <a:lnSpc>
                <a:spcPct val="90000"/>
              </a:lnSpc>
              <a:spcAft>
                <a:spcPts val="600"/>
              </a:spcAft>
            </a:pPr>
            <a:endParaRPr lang="en-GB" sz="3000" i="1" dirty="0">
              <a:solidFill>
                <a:srgbClr val="FF0000"/>
              </a:solidFill>
            </a:endParaRPr>
          </a:p>
          <a:p>
            <a:pPr marL="57186" algn="ctr" defTabSz="914256">
              <a:lnSpc>
                <a:spcPct val="90000"/>
              </a:lnSpc>
              <a:spcAft>
                <a:spcPts val="600"/>
              </a:spcAft>
            </a:pPr>
            <a:endParaRPr lang="en-GB" sz="3000" i="1" dirty="0">
              <a:solidFill>
                <a:srgbClr val="FF0000"/>
              </a:solidFill>
            </a:endParaRPr>
          </a:p>
          <a:p>
            <a:pPr marL="57186" algn="ctr" defTabSz="914256">
              <a:lnSpc>
                <a:spcPct val="90000"/>
              </a:lnSpc>
              <a:spcAft>
                <a:spcPts val="600"/>
              </a:spcAft>
            </a:pPr>
            <a:r>
              <a:rPr lang="en-GB" sz="3200" i="1" dirty="0">
                <a:solidFill>
                  <a:srgbClr val="00B050"/>
                </a:solidFill>
              </a:rPr>
              <a:t>“You are so competent, try to share your ideas more; the project will really benefit from your expertise!”</a:t>
            </a:r>
          </a:p>
          <a:p>
            <a:pPr marL="57186" defTabSz="914256">
              <a:lnSpc>
                <a:spcPct val="90000"/>
              </a:lnSpc>
              <a:spcAft>
                <a:spcPts val="600"/>
              </a:spcAft>
            </a:pPr>
            <a:endParaRPr lang="en-GB" sz="2400" i="1" dirty="0">
              <a:solidFill>
                <a:srgbClr val="FF0000"/>
              </a:solidFill>
            </a:endParaRPr>
          </a:p>
          <a:p>
            <a:pPr marL="514386" indent="-457200"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7</a:t>
            </a:fld>
            <a:endParaRPr lang="en-US"/>
          </a:p>
        </p:txBody>
      </p:sp>
    </p:spTree>
    <p:extLst>
      <p:ext uri="{BB962C8B-B14F-4D97-AF65-F5344CB8AC3E}">
        <p14:creationId xmlns:p14="http://schemas.microsoft.com/office/powerpoint/2010/main" val="2210755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0" y="1211263"/>
            <a:ext cx="11936627" cy="5041256"/>
          </a:xfrm>
          <a:prstGeom prst="rect">
            <a:avLst/>
          </a:prstGeom>
          <a:solidFill>
            <a:schemeClr val="bg1"/>
          </a:solidFill>
        </p:spPr>
        <p:txBody>
          <a:bodyPr rtlCol="0">
            <a:normAutofit/>
          </a:bodyPr>
          <a:lstStyle/>
          <a:p>
            <a:pPr marL="57186" algn="ctr" defTabSz="914256">
              <a:lnSpc>
                <a:spcPct val="150000"/>
              </a:lnSpc>
              <a:spcAft>
                <a:spcPts val="600"/>
              </a:spcAft>
            </a:pPr>
            <a:r>
              <a:rPr lang="en-US" sz="4300" dirty="0"/>
              <a:t>4. </a:t>
            </a:r>
            <a:r>
              <a:rPr lang="en-US" sz="4000" dirty="0"/>
              <a:t>Avoid praise and criticism in the </a:t>
            </a:r>
            <a:r>
              <a:rPr lang="en-US" sz="4000" b="1" dirty="0"/>
              <a:t>same sentence.</a:t>
            </a:r>
          </a:p>
          <a:p>
            <a:pPr marL="57186" defTabSz="914256">
              <a:lnSpc>
                <a:spcPct val="150000"/>
              </a:lnSpc>
              <a:spcAft>
                <a:spcPts val="600"/>
              </a:spcAft>
            </a:pPr>
            <a:endParaRPr lang="en-US" sz="3200" dirty="0"/>
          </a:p>
          <a:p>
            <a:pPr marL="57186" algn="ctr" defTabSz="914256">
              <a:lnSpc>
                <a:spcPct val="90000"/>
              </a:lnSpc>
              <a:spcAft>
                <a:spcPts val="600"/>
              </a:spcAft>
            </a:pPr>
            <a:r>
              <a:rPr lang="en-GB" sz="2400" i="1" dirty="0">
                <a:solidFill>
                  <a:srgbClr val="FF0000"/>
                </a:solidFill>
              </a:rPr>
              <a:t>“</a:t>
            </a:r>
            <a:r>
              <a:rPr lang="en-GB" sz="3200" i="1" dirty="0">
                <a:solidFill>
                  <a:srgbClr val="FF0000"/>
                </a:solidFill>
              </a:rPr>
              <a:t>Your work is impeccable, </a:t>
            </a:r>
            <a:r>
              <a:rPr lang="en-GB" sz="3200" b="1" i="1" dirty="0">
                <a:solidFill>
                  <a:srgbClr val="FF0000"/>
                </a:solidFill>
              </a:rPr>
              <a:t>but</a:t>
            </a:r>
            <a:r>
              <a:rPr lang="en-GB" sz="3200" i="1" dirty="0">
                <a:solidFill>
                  <a:srgbClr val="FF0000"/>
                </a:solidFill>
              </a:rPr>
              <a:t> it lacks original ideas”</a:t>
            </a:r>
          </a:p>
          <a:p>
            <a:pPr marL="57186" algn="ctr" defTabSz="914256">
              <a:lnSpc>
                <a:spcPct val="90000"/>
              </a:lnSpc>
              <a:spcAft>
                <a:spcPts val="600"/>
              </a:spcAft>
            </a:pPr>
            <a:endParaRPr lang="en-GB" sz="3000" i="1" dirty="0">
              <a:solidFill>
                <a:srgbClr val="FF0000"/>
              </a:solidFill>
            </a:endParaRPr>
          </a:p>
          <a:p>
            <a:pPr marL="57186" algn="ctr" defTabSz="914256">
              <a:lnSpc>
                <a:spcPct val="90000"/>
              </a:lnSpc>
              <a:spcAft>
                <a:spcPts val="600"/>
              </a:spcAft>
            </a:pPr>
            <a:endParaRPr lang="en-GB" sz="3000" i="1" dirty="0">
              <a:solidFill>
                <a:srgbClr val="FF0000"/>
              </a:solidFill>
            </a:endParaRPr>
          </a:p>
          <a:p>
            <a:pPr marL="57186" algn="ctr" defTabSz="914256">
              <a:lnSpc>
                <a:spcPct val="90000"/>
              </a:lnSpc>
              <a:spcAft>
                <a:spcPts val="600"/>
              </a:spcAft>
            </a:pPr>
            <a:r>
              <a:rPr lang="en-GB" sz="3200" i="1" dirty="0">
                <a:solidFill>
                  <a:srgbClr val="00B050"/>
                </a:solidFill>
              </a:rPr>
              <a:t>“I feel like you’re not showing us all of your creative potential…”</a:t>
            </a:r>
          </a:p>
          <a:p>
            <a:pPr marL="57186" defTabSz="914256">
              <a:lnSpc>
                <a:spcPct val="90000"/>
              </a:lnSpc>
              <a:spcAft>
                <a:spcPts val="600"/>
              </a:spcAft>
            </a:pPr>
            <a:endParaRPr lang="en-GB" sz="2400" i="1" dirty="0">
              <a:solidFill>
                <a:srgbClr val="FF0000"/>
              </a:solidFill>
            </a:endParaRPr>
          </a:p>
          <a:p>
            <a:pPr marL="514386" indent="-457200"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8</a:t>
            </a:fld>
            <a:endParaRPr lang="en-US"/>
          </a:p>
        </p:txBody>
      </p:sp>
    </p:spTree>
    <p:extLst>
      <p:ext uri="{BB962C8B-B14F-4D97-AF65-F5344CB8AC3E}">
        <p14:creationId xmlns:p14="http://schemas.microsoft.com/office/powerpoint/2010/main" val="1658531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6"/>
            <a:ext cx="10515600" cy="641742"/>
          </a:xfrm>
          <a:solidFill>
            <a:schemeClr val="accent6">
              <a:lumMod val="20000"/>
              <a:lumOff val="80000"/>
            </a:schemeClr>
          </a:solidFill>
          <a:ln>
            <a:solidFill>
              <a:schemeClr val="accent6">
                <a:lumMod val="50000"/>
              </a:schemeClr>
            </a:solidFill>
          </a:ln>
        </p:spPr>
        <p:txBody>
          <a:bodyPr>
            <a:normAutofit/>
          </a:bodyPr>
          <a:lstStyle/>
          <a:p>
            <a:r>
              <a:rPr lang="en-US" sz="4000" b="1" i="0" kern="1200" cap="all" baseline="0" dirty="0">
                <a:latin typeface="Arial Narrow" panose="020B0606020202030204" pitchFamily="34" charset="0"/>
                <a:ea typeface="+mj-ea"/>
                <a:cs typeface="+mj-cs"/>
              </a:rPr>
              <a:t>1. Giving feedback: Tips</a:t>
            </a:r>
          </a:p>
        </p:txBody>
      </p:sp>
      <p:sp>
        <p:nvSpPr>
          <p:cNvPr id="5" name="TextBox 4">
            <a:extLst>
              <a:ext uri="{FF2B5EF4-FFF2-40B4-BE49-F238E27FC236}">
                <a16:creationId xmlns:a16="http://schemas.microsoft.com/office/drawing/2014/main" id="{2046B2C4-F3F1-4B28-BE94-E8A0884CE708}"/>
              </a:ext>
            </a:extLst>
          </p:cNvPr>
          <p:cNvSpPr txBox="1"/>
          <p:nvPr/>
        </p:nvSpPr>
        <p:spPr>
          <a:xfrm>
            <a:off x="-160638" y="1211262"/>
            <a:ext cx="12047838" cy="4618037"/>
          </a:xfrm>
          <a:prstGeom prst="rect">
            <a:avLst/>
          </a:prstGeom>
          <a:noFill/>
        </p:spPr>
        <p:txBody>
          <a:bodyPr rtlCol="0">
            <a:normAutofit/>
          </a:bodyPr>
          <a:lstStyle/>
          <a:p>
            <a:pPr marL="57186" algn="ctr" defTabSz="914256">
              <a:lnSpc>
                <a:spcPct val="150000"/>
              </a:lnSpc>
              <a:spcAft>
                <a:spcPts val="600"/>
              </a:spcAft>
            </a:pPr>
            <a:r>
              <a:rPr lang="en-US" sz="4300" dirty="0"/>
              <a:t>5. Explain how the incident has </a:t>
            </a:r>
            <a:r>
              <a:rPr lang="en-US" sz="4300" b="1" dirty="0"/>
              <a:t>repercussions.</a:t>
            </a:r>
          </a:p>
          <a:p>
            <a:pPr marL="57186" defTabSz="914256">
              <a:lnSpc>
                <a:spcPct val="150000"/>
              </a:lnSpc>
              <a:spcAft>
                <a:spcPts val="600"/>
              </a:spcAft>
            </a:pPr>
            <a:endParaRPr lang="en-US" sz="3200" dirty="0"/>
          </a:p>
          <a:p>
            <a:pPr marL="57186" algn="ctr" defTabSz="914256">
              <a:lnSpc>
                <a:spcPct val="90000"/>
              </a:lnSpc>
              <a:spcAft>
                <a:spcPts val="600"/>
              </a:spcAft>
            </a:pPr>
            <a:r>
              <a:rPr lang="en-GB" sz="3200" i="1" dirty="0">
                <a:solidFill>
                  <a:srgbClr val="FF0000"/>
                </a:solidFill>
              </a:rPr>
              <a:t>“You didn’t even bother to stick to the agreed format!” </a:t>
            </a:r>
          </a:p>
          <a:p>
            <a:pPr marL="57186" algn="ctr" defTabSz="914256">
              <a:lnSpc>
                <a:spcPct val="90000"/>
              </a:lnSpc>
              <a:spcAft>
                <a:spcPts val="600"/>
              </a:spcAft>
            </a:pPr>
            <a:endParaRPr lang="en-GB" sz="3200" i="1" dirty="0">
              <a:solidFill>
                <a:srgbClr val="FF0000"/>
              </a:solidFill>
            </a:endParaRPr>
          </a:p>
          <a:p>
            <a:pPr marL="57186" algn="ctr" defTabSz="914256">
              <a:lnSpc>
                <a:spcPct val="90000"/>
              </a:lnSpc>
              <a:spcAft>
                <a:spcPts val="600"/>
              </a:spcAft>
            </a:pPr>
            <a:endParaRPr lang="en-GB" sz="3200" i="1" dirty="0">
              <a:solidFill>
                <a:srgbClr val="FF0000"/>
              </a:solidFill>
            </a:endParaRPr>
          </a:p>
          <a:p>
            <a:pPr marL="57186" algn="ctr" defTabSz="914256">
              <a:lnSpc>
                <a:spcPct val="90000"/>
              </a:lnSpc>
              <a:spcAft>
                <a:spcPts val="600"/>
              </a:spcAft>
            </a:pPr>
            <a:r>
              <a:rPr lang="en-GB" sz="3200" i="1" dirty="0">
                <a:solidFill>
                  <a:srgbClr val="00B050"/>
                </a:solidFill>
              </a:rPr>
              <a:t>“When we don’t all follow the agreed path, it can cost James many extra hours, because everything has to be edited again.”</a:t>
            </a:r>
          </a:p>
          <a:p>
            <a:pPr marL="57186" defTabSz="914256">
              <a:lnSpc>
                <a:spcPct val="90000"/>
              </a:lnSpc>
              <a:spcAft>
                <a:spcPts val="600"/>
              </a:spcAft>
            </a:pPr>
            <a:endParaRPr lang="en-GB" sz="3200" i="1" dirty="0">
              <a:solidFill>
                <a:srgbClr val="FF0000"/>
              </a:solidFill>
            </a:endParaRPr>
          </a:p>
          <a:p>
            <a:pPr marL="514386" indent="-457200"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9</a:t>
            </a:fld>
            <a:endParaRPr lang="en-US"/>
          </a:p>
        </p:txBody>
      </p:sp>
    </p:spTree>
    <p:extLst>
      <p:ext uri="{BB962C8B-B14F-4D97-AF65-F5344CB8AC3E}">
        <p14:creationId xmlns:p14="http://schemas.microsoft.com/office/powerpoint/2010/main" val="3213354366"/>
      </p:ext>
    </p:extLst>
  </p:cSld>
  <p:clrMapOvr>
    <a:masterClrMapping/>
  </p:clrMapOvr>
</p:sld>
</file>

<file path=ppt/theme/theme1.xml><?xml version="1.0" encoding="utf-8"?>
<a:theme xmlns:a="http://schemas.openxmlformats.org/drawingml/2006/main" name="UT Title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10.xml><?xml version="1.0" encoding="utf-8"?>
<a:theme xmlns:a="http://schemas.openxmlformats.org/drawingml/2006/main" name="UT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T Title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3.xml><?xml version="1.0" encoding="utf-8"?>
<a:theme xmlns:a="http://schemas.openxmlformats.org/drawingml/2006/main" name="UT Chapter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4.xml><?xml version="1.0" encoding="utf-8"?>
<a:theme xmlns:a="http://schemas.openxmlformats.org/drawingml/2006/main" name="UT Chapter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5.xml><?xml version="1.0" encoding="utf-8"?>
<a:theme xmlns:a="http://schemas.openxmlformats.org/drawingml/2006/main" name="UT Chapter slide White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6.xml><?xml version="1.0" encoding="utf-8"?>
<a:theme xmlns:a="http://schemas.openxmlformats.org/drawingml/2006/main" name="UT Chapter slide Black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7.xml><?xml version="1.0" encoding="utf-8"?>
<a:theme xmlns:a="http://schemas.openxmlformats.org/drawingml/2006/main" name="UT Table of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8.xml><?xml version="1.0" encoding="utf-8"?>
<a:theme xmlns:a="http://schemas.openxmlformats.org/drawingml/2006/main" name="UT Table of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9.xml><?xml version="1.0" encoding="utf-8"?>
<a:theme xmlns:a="http://schemas.openxmlformats.org/drawingml/2006/main" name="UT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docProps/app.xml><?xml version="1.0" encoding="utf-8"?>
<Properties xmlns="http://schemas.openxmlformats.org/officeDocument/2006/extended-properties" xmlns:vt="http://schemas.openxmlformats.org/officeDocument/2006/docPropsVTypes">
  <Template>UT test</Template>
  <TotalTime>2072</TotalTime>
  <Words>2213</Words>
  <Application>Microsoft Office PowerPoint</Application>
  <PresentationFormat>Widescreen</PresentationFormat>
  <Paragraphs>186</Paragraphs>
  <Slides>17</Slides>
  <Notes>17</Notes>
  <HiddenSlides>0</HiddenSlides>
  <MMClips>0</MMClips>
  <ScaleCrop>false</ScaleCrop>
  <HeadingPairs>
    <vt:vector size="6" baseType="variant">
      <vt:variant>
        <vt:lpstr>Fonts Used</vt:lpstr>
      </vt:variant>
      <vt:variant>
        <vt:i4>3</vt:i4>
      </vt:variant>
      <vt:variant>
        <vt:lpstr>Theme</vt:lpstr>
      </vt:variant>
      <vt:variant>
        <vt:i4>10</vt:i4>
      </vt:variant>
      <vt:variant>
        <vt:lpstr>Slide Titles</vt:lpstr>
      </vt:variant>
      <vt:variant>
        <vt:i4>17</vt:i4>
      </vt:variant>
    </vt:vector>
  </HeadingPairs>
  <TitlesOfParts>
    <vt:vector size="30" baseType="lpstr">
      <vt:lpstr>Arial</vt:lpstr>
      <vt:lpstr>Arial Narrow</vt:lpstr>
      <vt:lpstr>Calibri</vt:lpstr>
      <vt:lpstr>UT Title slide White</vt:lpstr>
      <vt:lpstr>UT Title slide Black</vt:lpstr>
      <vt:lpstr>UT Chapter slide White</vt:lpstr>
      <vt:lpstr>UT Chapter slide Black</vt:lpstr>
      <vt:lpstr>UT Chapter slide White + logo own name</vt:lpstr>
      <vt:lpstr>UT Chapter slide Black + logo own name</vt:lpstr>
      <vt:lpstr>UT Table of Content slide White</vt:lpstr>
      <vt:lpstr>UT Table of Content slide Black</vt:lpstr>
      <vt:lpstr>UT Content slide White</vt:lpstr>
      <vt:lpstr>UT Content slide Black</vt:lpstr>
      <vt:lpstr>Skills Micro-Workshops</vt:lpstr>
      <vt:lpstr>PowerPoint Presentation</vt:lpstr>
      <vt:lpstr>Aims for today:</vt:lpstr>
      <vt:lpstr>1. Giving feedback</vt:lpstr>
      <vt:lpstr>1. Giving feedback: Tips</vt:lpstr>
      <vt:lpstr>1. Giving feedback: TIPS</vt:lpstr>
      <vt:lpstr>1. Giving feedback: Tips</vt:lpstr>
      <vt:lpstr>1. Giving feedback: Tips</vt:lpstr>
      <vt:lpstr>1. Giving feedback: Tips</vt:lpstr>
      <vt:lpstr>1. Giving feedback: Tips</vt:lpstr>
      <vt:lpstr>1. Giving feedback: Your turn</vt:lpstr>
      <vt:lpstr>2. Receiving feedback: Tips</vt:lpstr>
      <vt:lpstr>2. Receiving feedback: Tips</vt:lpstr>
      <vt:lpstr>2. Receiving feedback: Tips</vt:lpstr>
      <vt:lpstr>4. Activity: Optional</vt:lpstr>
      <vt:lpstr>Closing</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Johnson, Coralie (UT-CES)</cp:lastModifiedBy>
  <cp:revision>154</cp:revision>
  <dcterms:created xsi:type="dcterms:W3CDTF">2019-02-08T09:55:16Z</dcterms:created>
  <dcterms:modified xsi:type="dcterms:W3CDTF">2022-08-02T13:01:01Z</dcterms:modified>
</cp:coreProperties>
</file>