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24" r:id="rId1"/>
    <p:sldMasterId id="2147483928" r:id="rId2"/>
    <p:sldMasterId id="2147483932" r:id="rId3"/>
    <p:sldMasterId id="2147483988" r:id="rId4"/>
    <p:sldMasterId id="2147483980" r:id="rId5"/>
    <p:sldMasterId id="2147483984" r:id="rId6"/>
    <p:sldMasterId id="2147483940" r:id="rId7"/>
    <p:sldMasterId id="2147484010" r:id="rId8"/>
    <p:sldMasterId id="2147483948" r:id="rId9"/>
    <p:sldMasterId id="2147483967" r:id="rId10"/>
  </p:sldMasterIdLst>
  <p:notesMasterIdLst>
    <p:notesMasterId r:id="rId27"/>
  </p:notesMasterIdLst>
  <p:handoutMasterIdLst>
    <p:handoutMasterId r:id="rId28"/>
  </p:handoutMasterIdLst>
  <p:sldIdLst>
    <p:sldId id="259" r:id="rId11"/>
    <p:sldId id="278" r:id="rId12"/>
    <p:sldId id="265" r:id="rId13"/>
    <p:sldId id="288" r:id="rId14"/>
    <p:sldId id="267" r:id="rId15"/>
    <p:sldId id="268" r:id="rId16"/>
    <p:sldId id="280" r:id="rId17"/>
    <p:sldId id="287" r:id="rId18"/>
    <p:sldId id="281" r:id="rId19"/>
    <p:sldId id="270" r:id="rId20"/>
    <p:sldId id="283" r:id="rId21"/>
    <p:sldId id="284" r:id="rId22"/>
    <p:sldId id="285" r:id="rId23"/>
    <p:sldId id="277" r:id="rId24"/>
    <p:sldId id="290" r:id="rId25"/>
    <p:sldId id="28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621C"/>
    <a:srgbClr val="DBADB0"/>
    <a:srgbClr val="469B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40"/>
    <p:restoredTop sz="60864" autoAdjust="0"/>
  </p:normalViewPr>
  <p:slideViewPr>
    <p:cSldViewPr snapToGrid="0" snapToObjects="1">
      <p:cViewPr varScale="1">
        <p:scale>
          <a:sx n="40" d="100"/>
          <a:sy n="40" d="100"/>
        </p:scale>
        <p:origin x="1916" y="48"/>
      </p:cViewPr>
      <p:guideLst/>
    </p:cSldViewPr>
  </p:slideViewPr>
  <p:notesTextViewPr>
    <p:cViewPr>
      <p:scale>
        <a:sx n="1" d="1"/>
        <a:sy n="1" d="1"/>
      </p:scale>
      <p:origin x="0" y="0"/>
    </p:cViewPr>
  </p:notesTextViewPr>
  <p:notesViewPr>
    <p:cSldViewPr snapToGrid="0" snapToObjects="1">
      <p:cViewPr varScale="1">
        <p:scale>
          <a:sx n="197" d="100"/>
          <a:sy n="197" d="100"/>
        </p:scale>
        <p:origin x="2376"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E01BE56-1E91-6446-BB37-70A906C6EF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003CFE5-CFB5-AC4B-B88B-1D953B4D90E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2C1FF6-1F9C-A04D-BC2F-BA79939F8A67}" type="datetimeFigureOut">
              <a:rPr lang="en-US" smtClean="0"/>
              <a:t>8/2/2022</a:t>
            </a:fld>
            <a:endParaRPr lang="en-US"/>
          </a:p>
        </p:txBody>
      </p:sp>
      <p:sp>
        <p:nvSpPr>
          <p:cNvPr id="4" name="Footer Placeholder 3">
            <a:extLst>
              <a:ext uri="{FF2B5EF4-FFF2-40B4-BE49-F238E27FC236}">
                <a16:creationId xmlns:a16="http://schemas.microsoft.com/office/drawing/2014/main" id="{D1205199-A0AF-4D47-A407-75BB264A354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9E8BBE-35C2-F248-BE41-AC409C19DA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306A49-4FCA-314D-A6DA-EC7CC1C3A212}" type="slidenum">
              <a:rPr lang="en-US" smtClean="0"/>
              <a:t>‹#›</a:t>
            </a:fld>
            <a:endParaRPr lang="en-US"/>
          </a:p>
        </p:txBody>
      </p:sp>
    </p:spTree>
    <p:extLst>
      <p:ext uri="{BB962C8B-B14F-4D97-AF65-F5344CB8AC3E}">
        <p14:creationId xmlns:p14="http://schemas.microsoft.com/office/powerpoint/2010/main" val="29040499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C196D9-2286-0F4F-B943-33A3EEA2528D}" type="datetimeFigureOut">
              <a:rPr lang="en-US" smtClean="0"/>
              <a:t>8/2/2022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724262-D47C-D444-8DFB-457E9BF504E8}" type="slidenum">
              <a:rPr lang="en-US" smtClean="0"/>
              <a:t>‹#›</a:t>
            </a:fld>
            <a:endParaRPr lang="en-US"/>
          </a:p>
        </p:txBody>
      </p:sp>
    </p:spTree>
    <p:extLst>
      <p:ext uri="{BB962C8B-B14F-4D97-AF65-F5344CB8AC3E}">
        <p14:creationId xmlns:p14="http://schemas.microsoft.com/office/powerpoint/2010/main" val="522392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a:t>
            </a:fld>
            <a:endParaRPr lang="en-US"/>
          </a:p>
        </p:txBody>
      </p:sp>
    </p:spTree>
    <p:extLst>
      <p:ext uri="{BB962C8B-B14F-4D97-AF65-F5344CB8AC3E}">
        <p14:creationId xmlns:p14="http://schemas.microsoft.com/office/powerpoint/2010/main" val="6976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Now we are moving on from listening to other types of communicating ---  sending message to others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How actively do you express your emotions through your face?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Have a friendly discussion in the group about a common face you pull and how maybe you could be misunderstood. (Let students talk. Then share:) (e.g. I am always smiling, especially when I am uncomfortable – this could lead people who don’t know me, to believe that I am not serious, when in fact I am, just shy.)</a:t>
            </a:r>
          </a:p>
          <a:p>
            <a:endParaRPr lang="en-GB" sz="1200" dirty="0">
              <a:latin typeface="Arial Narrow" panose="020B0606020202030204" pitchFamily="34" charset="0"/>
            </a:endParaRPr>
          </a:p>
          <a:p>
            <a:r>
              <a:rPr lang="en-GB" sz="1200" dirty="0">
                <a:latin typeface="Arial Narrow" panose="020B0606020202030204" pitchFamily="34" charset="0"/>
              </a:rPr>
              <a:t>During your team meetings, especially in the beginning, be aware of your expressions and how they could be misconstrued. Especially if people don’t know you yet.</a:t>
            </a:r>
          </a:p>
          <a:p>
            <a:r>
              <a:rPr lang="en-GB" sz="1200" dirty="0">
                <a:latin typeface="Arial Narrow" panose="020B0606020202030204" pitchFamily="34" charset="0"/>
              </a:rPr>
              <a:t>If you have naturally neutral resting-expression– you may want to consider using more nods and thumbs-ups, to physically demonstrate your involvement and interest in the discussion, also making eye contact. </a:t>
            </a:r>
            <a:endParaRPr lang="en-US" sz="1200" dirty="0"/>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10</a:t>
            </a:fld>
            <a:endParaRPr lang="en-US"/>
          </a:p>
        </p:txBody>
      </p:sp>
    </p:spTree>
    <p:extLst>
      <p:ext uri="{BB962C8B-B14F-4D97-AF65-F5344CB8AC3E}">
        <p14:creationId xmlns:p14="http://schemas.microsoft.com/office/powerpoint/2010/main" val="2575564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400" i="1" dirty="0">
              <a:latin typeface="Arial Narrow" panose="020B0606020202030204" pitchFamily="34" charset="0"/>
            </a:endParaRPr>
          </a:p>
          <a:p>
            <a:r>
              <a:rPr lang="en-GB" sz="1400" i="0" dirty="0">
                <a:latin typeface="Arial Narrow" panose="020B0606020202030204" pitchFamily="34" charset="0"/>
              </a:rPr>
              <a:t>(Ask students to look at how they are sitting now… ) what could someone assume about you by looking at you now? Think about how your posture and presence could give make an impression. </a:t>
            </a:r>
          </a:p>
          <a:p>
            <a:endParaRPr lang="en-GB" sz="1400" i="1" dirty="0">
              <a:latin typeface="Arial Narrow" panose="020B0606020202030204" pitchFamily="34" charset="0"/>
            </a:endParaRPr>
          </a:p>
          <a:p>
            <a:r>
              <a:rPr lang="en-GB" sz="1200" dirty="0">
                <a:latin typeface="Arial Narrow" panose="020B0606020202030204" pitchFamily="34" charset="0"/>
              </a:rPr>
              <a:t>Now think about how we behave in our groups. When in company, we often turn to people we are interested in and turn away from those who we dislike or are uninterested in; try to be cognisant of what message your subtle actions are portraying. Is it the message you intend to send or do you have to try to work on being more inclusive?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dirty="0">
                <a:latin typeface="Arial Narrow" panose="020B0606020202030204" pitchFamily="34" charset="0"/>
              </a:rPr>
              <a:t>Reflect</a:t>
            </a:r>
            <a:r>
              <a:rPr lang="en-GB" sz="1200" i="1" dirty="0">
                <a:latin typeface="Arial Narrow" panose="020B0606020202030204" pitchFamily="34" charset="0"/>
              </a:rPr>
              <a:t>: Think about how you enter, sit and maintain your posture during meetings.</a:t>
            </a: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11</a:t>
            </a:fld>
            <a:endParaRPr lang="en-US"/>
          </a:p>
        </p:txBody>
      </p:sp>
    </p:spTree>
    <p:extLst>
      <p:ext uri="{BB962C8B-B14F-4D97-AF65-F5344CB8AC3E}">
        <p14:creationId xmlns:p14="http://schemas.microsoft.com/office/powerpoint/2010/main" val="603546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i="0" dirty="0">
                <a:latin typeface="Arial Narrow" panose="020B0606020202030204" pitchFamily="34" charset="0"/>
              </a:rPr>
              <a:t>Think about how you speak. Is it too loud, quick or mumbled, etc.?</a:t>
            </a:r>
          </a:p>
          <a:p>
            <a:endParaRPr lang="en-GB" sz="1400" i="1"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dirty="0">
                <a:latin typeface="Arial Narrow" panose="020B0606020202030204" pitchFamily="34" charset="0"/>
              </a:rPr>
              <a:t>Task: </a:t>
            </a:r>
            <a:r>
              <a:rPr lang="en-GB" sz="1050" dirty="0">
                <a:latin typeface="Arial Narrow" panose="020B0606020202030204" pitchFamily="34" charset="0"/>
              </a:rPr>
              <a:t>(Maybe you’ll need to briefly explain each aspect before students begin.)</a:t>
            </a:r>
            <a:endParaRPr lang="en-GB" sz="1050" i="1" dirty="0">
              <a:latin typeface="Arial Narrow" panose="020B0606020202030204" pitchFamily="34" charset="0"/>
            </a:endParaRPr>
          </a:p>
          <a:p>
            <a:r>
              <a:rPr lang="en-GB" sz="1050" dirty="0">
                <a:latin typeface="Arial Narrow" panose="020B0606020202030204" pitchFamily="34" charset="0"/>
              </a:rPr>
              <a:t>Use the list of attributes on this slide, and ask a team member who knows you, to give you feedback on each point. </a:t>
            </a:r>
            <a:endParaRPr lang="en-GB" sz="1200" dirty="0">
              <a:latin typeface="Arial Narrow" panose="020B0606020202030204" pitchFamily="34" charset="0"/>
            </a:endParaRPr>
          </a:p>
          <a:p>
            <a:r>
              <a:rPr lang="en-GB" sz="1200" dirty="0">
                <a:latin typeface="Arial Narrow" panose="020B0606020202030204" pitchFamily="34" charset="0"/>
              </a:rPr>
              <a:t>Fast speech often indicates anxiety, slow speech is often assumed to mean low levels of intelligence.</a:t>
            </a:r>
          </a:p>
          <a:p>
            <a:r>
              <a:rPr lang="en-GB" sz="1200" b="1" dirty="0">
                <a:latin typeface="Arial Narrow" panose="020B0606020202030204" pitchFamily="34" charset="0"/>
              </a:rPr>
              <a:t>Interruptions</a:t>
            </a:r>
            <a:r>
              <a:rPr lang="en-GB" sz="1200" dirty="0">
                <a:latin typeface="Arial Narrow" panose="020B0606020202030204" pitchFamily="34" charset="0"/>
              </a:rPr>
              <a:t> are usually natural, but can be forced and inopportune.</a:t>
            </a:r>
          </a:p>
          <a:p>
            <a:endParaRPr lang="en-GB" sz="1200" dirty="0">
              <a:latin typeface="Arial Narrow" panose="020B0606020202030204" pitchFamily="34" charset="0"/>
            </a:endParaRPr>
          </a:p>
          <a:p>
            <a:r>
              <a:rPr lang="en-GB" sz="1200" dirty="0">
                <a:latin typeface="Arial Narrow" panose="020B0606020202030204" pitchFamily="34" charset="0"/>
              </a:rPr>
              <a:t>Is there anything from this list that you know you might  have to work on? Discuss in your group, maybe they can give you some tips. </a:t>
            </a: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12</a:t>
            </a:fld>
            <a:endParaRPr lang="en-US"/>
          </a:p>
        </p:txBody>
      </p:sp>
    </p:spTree>
    <p:extLst>
      <p:ext uri="{BB962C8B-B14F-4D97-AF65-F5344CB8AC3E}">
        <p14:creationId xmlns:p14="http://schemas.microsoft.com/office/powerpoint/2010/main" val="1821124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Sarcastic comments or directly attacking your teammates will not usually result in a positive change of behaviour.</a:t>
            </a:r>
          </a:p>
          <a:p>
            <a:r>
              <a:rPr lang="en-GB" dirty="0"/>
              <a:t>When talking to your teammates about issues, don’t assume they can read your mind. Try to enhance your communication by the following:</a:t>
            </a:r>
          </a:p>
          <a:p>
            <a:pPr marL="171450" indent="-171450">
              <a:buFont typeface="Arial" panose="020B0604020202020204" pitchFamily="34" charset="0"/>
              <a:buChar char="•"/>
            </a:pPr>
            <a:r>
              <a:rPr lang="en-GB" b="1" dirty="0"/>
              <a:t>Return to consequences </a:t>
            </a:r>
            <a:r>
              <a:rPr lang="en-GB" dirty="0"/>
              <a:t>– fully explain the affect that action had. For e.g. when you don’t show up for meetings, I feel like you don’t care about the group or the project, the team is starting to resent the unfair distribution of work here. What shall we do to make sure this doesn’t happen again? Let me hear your side. </a:t>
            </a:r>
          </a:p>
          <a:p>
            <a:pPr marL="171450" indent="-171450">
              <a:buFont typeface="Arial" panose="020B0604020202020204" pitchFamily="34" charset="0"/>
              <a:buChar char="•"/>
            </a:pPr>
            <a:r>
              <a:rPr lang="en-GB" b="1" dirty="0"/>
              <a:t>Explain your position </a:t>
            </a:r>
            <a:r>
              <a:rPr lang="en-GB" dirty="0"/>
              <a:t>– fully explain your side and how it relates to the rest of the group or project. For e.g. When work is submitted after the deadline, James is rushed to finalise the paper and check for coherence and consistency. Because you were two hours late in submitting, James worked to 3am to get it done. </a:t>
            </a:r>
          </a:p>
        </p:txBody>
      </p:sp>
      <p:sp>
        <p:nvSpPr>
          <p:cNvPr id="4" name="Slide Number Placeholder 3"/>
          <p:cNvSpPr>
            <a:spLocks noGrp="1"/>
          </p:cNvSpPr>
          <p:nvPr>
            <p:ph type="sldNum" sz="quarter" idx="5"/>
          </p:nvPr>
        </p:nvSpPr>
        <p:spPr/>
        <p:txBody>
          <a:bodyPr/>
          <a:lstStyle/>
          <a:p>
            <a:fld id="{A2724262-D47C-D444-8DFB-457E9BF504E8}" type="slidenum">
              <a:rPr lang="en-US" smtClean="0"/>
              <a:t>13</a:t>
            </a:fld>
            <a:endParaRPr lang="en-US"/>
          </a:p>
        </p:txBody>
      </p:sp>
    </p:spTree>
    <p:extLst>
      <p:ext uri="{BB962C8B-B14F-4D97-AF65-F5344CB8AC3E}">
        <p14:creationId xmlns:p14="http://schemas.microsoft.com/office/powerpoint/2010/main" val="2922284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Optional</a:t>
            </a: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14</a:t>
            </a:fld>
            <a:endParaRPr lang="en-US"/>
          </a:p>
        </p:txBody>
      </p:sp>
    </p:spTree>
    <p:extLst>
      <p:ext uri="{BB962C8B-B14F-4D97-AF65-F5344CB8AC3E}">
        <p14:creationId xmlns:p14="http://schemas.microsoft.com/office/powerpoint/2010/main" val="90658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Recap. Ask students to reflect on what was covered today – did they identify a communication weakness they could improve upon? Give 1 minute to think </a:t>
            </a:r>
            <a:r>
              <a:rPr lang="en-US" sz="1200" i="1" dirty="0">
                <a:latin typeface="Arial Narrow" panose="020B0606020202030204" pitchFamily="34" charset="0"/>
              </a:rPr>
              <a:t>(Elicit answers).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rial Narrow" panose="020B0606020202030204" pitchFamily="34" charset="0"/>
              </a:rPr>
              <a:t>Then, let group discuss for 2 or 3 minutes on how they will improve their team communication, moving forward.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15</a:t>
            </a:fld>
            <a:endParaRPr lang="en-US"/>
          </a:p>
        </p:txBody>
      </p:sp>
    </p:spTree>
    <p:extLst>
      <p:ext uri="{BB962C8B-B14F-4D97-AF65-F5344CB8AC3E}">
        <p14:creationId xmlns:p14="http://schemas.microsoft.com/office/powerpoint/2010/main" val="1044286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16</a:t>
            </a:fld>
            <a:endParaRPr lang="en-US"/>
          </a:p>
        </p:txBody>
      </p:sp>
    </p:spTree>
    <p:extLst>
      <p:ext uri="{BB962C8B-B14F-4D97-AF65-F5344CB8AC3E}">
        <p14:creationId xmlns:p14="http://schemas.microsoft.com/office/powerpoint/2010/main" val="2939680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2</a:t>
            </a:fld>
            <a:endParaRPr lang="en-US"/>
          </a:p>
        </p:txBody>
      </p:sp>
    </p:spTree>
    <p:extLst>
      <p:ext uri="{BB962C8B-B14F-4D97-AF65-F5344CB8AC3E}">
        <p14:creationId xmlns:p14="http://schemas.microsoft.com/office/powerpoint/2010/main" val="3649147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Calibri" panose="020F0502020204030204" pitchFamily="34" charset="0"/>
                <a:ea typeface="Calibri" panose="020F0502020204030204" pitchFamily="34" charset="0"/>
                <a:cs typeface="Times New Roman" panose="02020603050405020304" pitchFamily="18" charset="0"/>
              </a:rPr>
              <a:t>Some of you may be rolling your eyes right now, thinking “I know how to communicate!” But the truth is, many of us underestimate how hard it is to communicate in a clear and professional manner. And what works well on some, doesn’t for others… Also, Good COMMUNICATION is one of the most sought after soft skills by employers, it is the base of everything, if you think about it.</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So why do employers keep asserting their need for it, even if everyone thinks they are so good at it? … Because some of us are not as good at it as we think we are…</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Also, what we discuss here today, you can apply in your personal life and I hope to prompt you think about your behaviour to bring about even more self-awareness – </a:t>
            </a:r>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3</a:t>
            </a:fld>
            <a:endParaRPr lang="en-US"/>
          </a:p>
        </p:txBody>
      </p:sp>
    </p:spTree>
    <p:extLst>
      <p:ext uri="{BB962C8B-B14F-4D97-AF65-F5344CB8AC3E}">
        <p14:creationId xmlns:p14="http://schemas.microsoft.com/office/powerpoint/2010/main" val="1164084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Calibri" panose="020F0502020204030204" pitchFamily="34" charset="0"/>
                <a:ea typeface="Calibri" panose="020F0502020204030204" pitchFamily="34" charset="0"/>
                <a:cs typeface="Times New Roman" panose="02020603050405020304" pitchFamily="18" charset="0"/>
              </a:rPr>
              <a:t>(Activity)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With the person next to you </a:t>
            </a:r>
            <a:r>
              <a:rPr lang="en-GB" sz="1800" dirty="0">
                <a:effectLst/>
                <a:latin typeface="Calibri" panose="020F0502020204030204" pitchFamily="34" charset="0"/>
                <a:ea typeface="Calibri" panose="020F0502020204030204" pitchFamily="34" charset="0"/>
                <a:cs typeface="Times New Roman" panose="02020603050405020304" pitchFamily="18" charset="0"/>
              </a:rPr>
              <a:t>make a list of no more than 10 good communicator attributes. Then make a list of bad communicators’ habits. You have about 2-3 minutes. (You can do this on an app like a word cloud or padlet, or simply on a scrap of paper.)</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a:t>
            </a:r>
            <a:r>
              <a:rPr lang="en-GB" sz="1800" i="1" dirty="0">
                <a:effectLst/>
                <a:latin typeface="Calibri" panose="020F0502020204030204" pitchFamily="34" charset="0"/>
                <a:ea typeface="Calibri" panose="020F0502020204030204" pitchFamily="34" charset="0"/>
                <a:cs typeface="Times New Roman" panose="02020603050405020304" pitchFamily="18" charset="0"/>
              </a:rPr>
              <a:t>Let students talk with the person next to them to compile their lists, when ready, elicit answers and prompt them to explain why they are good/bad. Can they give examples?)</a:t>
            </a: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4</a:t>
            </a:fld>
            <a:endParaRPr lang="en-US"/>
          </a:p>
        </p:txBody>
      </p:sp>
    </p:spTree>
    <p:extLst>
      <p:ext uri="{BB962C8B-B14F-4D97-AF65-F5344CB8AC3E}">
        <p14:creationId xmlns:p14="http://schemas.microsoft.com/office/powerpoint/2010/main" val="2421503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will look at these two themes this morning. And yes, you may already think you know about these topics, but I ask you to keep an open mind and look at your behaviour, not only in your current work team, but maybe within your friendship group, your relationship or even your family interactions. </a:t>
            </a:r>
          </a:p>
        </p:txBody>
      </p:sp>
      <p:sp>
        <p:nvSpPr>
          <p:cNvPr id="4" name="Slide Number Placeholder 3"/>
          <p:cNvSpPr>
            <a:spLocks noGrp="1"/>
          </p:cNvSpPr>
          <p:nvPr>
            <p:ph type="sldNum" sz="quarter" idx="5"/>
          </p:nvPr>
        </p:nvSpPr>
        <p:spPr/>
        <p:txBody>
          <a:bodyPr/>
          <a:lstStyle/>
          <a:p>
            <a:fld id="{A2724262-D47C-D444-8DFB-457E9BF504E8}" type="slidenum">
              <a:rPr lang="en-US" smtClean="0"/>
              <a:t>5</a:t>
            </a:fld>
            <a:endParaRPr lang="en-US"/>
          </a:p>
        </p:txBody>
      </p:sp>
    </p:spTree>
    <p:extLst>
      <p:ext uri="{BB962C8B-B14F-4D97-AF65-F5344CB8AC3E}">
        <p14:creationId xmlns:p14="http://schemas.microsoft.com/office/powerpoint/2010/main" val="780551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altLang="en-US" dirty="0"/>
              <a:t>With the (different?) person next to you, discuss the difference between hearing and listening for 30 seconds. (Elicit answers from the class).</a:t>
            </a:r>
          </a:p>
          <a:p>
            <a:pPr lvl="1"/>
            <a:endParaRPr lang="en-US" altLang="en-US" dirty="0"/>
          </a:p>
          <a:p>
            <a:pPr lvl="1"/>
            <a:r>
              <a:rPr lang="en-US" altLang="en-US" dirty="0"/>
              <a:t>Often, we are processing information </a:t>
            </a:r>
            <a:r>
              <a:rPr lang="en-US" altLang="en-US" i="1" dirty="0"/>
              <a:t>based on our own </a:t>
            </a:r>
            <a:r>
              <a:rPr lang="en-US" altLang="en-US" dirty="0"/>
              <a:t>experiences, while listening to someone who is talking based on their own experiences. What can go wrong there? (Elicit answers) (lack of understanding, inability to appreciate the context or circumstances, etc. e.g., a wealthy student who doesn’t need a part time job, may find it difficult to understand why one of his teammates is not available at certain times for meetings and deadlines, due to his work commitments.) </a:t>
            </a:r>
          </a:p>
          <a:p>
            <a:pPr lvl="1"/>
            <a:endParaRPr lang="en-US" altLang="en-US" dirty="0"/>
          </a:p>
          <a:p>
            <a:pPr lvl="1"/>
            <a:r>
              <a:rPr lang="en-US" altLang="en-US" dirty="0"/>
              <a:t>As I said before, this could be from a team and work perspective, or a social interaction. This works for both. </a:t>
            </a:r>
          </a:p>
          <a:p>
            <a:pPr lvl="1"/>
            <a:r>
              <a:rPr lang="en-US" altLang="en-US" dirty="0"/>
              <a:t>What can the outcomes be from bad/poor listening? Professionally? Socially? Think for 20 seconds. (Elicit answers – verbally or on an app) </a:t>
            </a:r>
          </a:p>
          <a:p>
            <a:pPr>
              <a:buClr>
                <a:schemeClr val="accent2"/>
              </a:buClr>
            </a:pPr>
            <a:r>
              <a:rPr lang="en-US" altLang="en-US" dirty="0"/>
              <a:t>(Mistakes, Misunderstandings, Poor stakeholder alignment, Wasted time)</a:t>
            </a:r>
          </a:p>
          <a:p>
            <a:pPr>
              <a:buClr>
                <a:schemeClr val="accent2"/>
              </a:buClr>
            </a:pPr>
            <a:endParaRPr lang="en-US" altLang="en-US" dirty="0"/>
          </a:p>
          <a:p>
            <a:pPr marL="0" marR="0" lvl="0" indent="0" algn="l" defTabSz="914400" rtl="0" eaLnBrk="1" fontAlgn="auto" latinLnBrk="0" hangingPunct="1">
              <a:lnSpc>
                <a:spcPct val="100000"/>
              </a:lnSpc>
              <a:spcBef>
                <a:spcPts val="0"/>
              </a:spcBef>
              <a:spcAft>
                <a:spcPts val="0"/>
              </a:spcAft>
              <a:buClr>
                <a:schemeClr val="accent2"/>
              </a:buClr>
              <a:buSzTx/>
              <a:buFontTx/>
              <a:buNone/>
              <a:tabLst/>
              <a:defRPr/>
            </a:pPr>
            <a:r>
              <a:rPr lang="en-US" altLang="en-US" dirty="0"/>
              <a:t>Quite obvious answers – we know this – but why do they keep happening? Because we don’t actually, all communicate as well as we should!</a:t>
            </a:r>
          </a:p>
          <a:p>
            <a:pPr>
              <a:buClr>
                <a:schemeClr val="accent2"/>
              </a:buClr>
            </a:pPr>
            <a:endParaRPr lang="en-US" altLang="en-US" dirty="0"/>
          </a:p>
          <a:p>
            <a:pPr lvl="1"/>
            <a:endParaRPr lang="en-US" altLang="en-US" dirty="0"/>
          </a:p>
        </p:txBody>
      </p:sp>
      <p:sp>
        <p:nvSpPr>
          <p:cNvPr id="4" name="Slide Number Placeholder 3"/>
          <p:cNvSpPr>
            <a:spLocks noGrp="1"/>
          </p:cNvSpPr>
          <p:nvPr>
            <p:ph type="sldNum" sz="quarter" idx="5"/>
          </p:nvPr>
        </p:nvSpPr>
        <p:spPr/>
        <p:txBody>
          <a:bodyPr/>
          <a:lstStyle/>
          <a:p>
            <a:fld id="{A2724262-D47C-D444-8DFB-457E9BF504E8}" type="slidenum">
              <a:rPr lang="en-US" smtClean="0"/>
              <a:t>6</a:t>
            </a:fld>
            <a:endParaRPr lang="en-US"/>
          </a:p>
        </p:txBody>
      </p:sp>
    </p:spTree>
    <p:extLst>
      <p:ext uri="{BB962C8B-B14F-4D97-AF65-F5344CB8AC3E}">
        <p14:creationId xmlns:p14="http://schemas.microsoft.com/office/powerpoint/2010/main" val="3840588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altLang="en-US" dirty="0"/>
              <a:t>These are some manners you can display to demonstrate active listening. Again, this can be used in your team – today! Or at home in your social sphere. What about online? (</a:t>
            </a:r>
            <a:r>
              <a:rPr lang="en-US" altLang="en-US" i="1" dirty="0"/>
              <a:t>Elicit answers</a:t>
            </a:r>
            <a:r>
              <a:rPr lang="en-US" altLang="en-US" dirty="0"/>
              <a:t>)</a:t>
            </a:r>
          </a:p>
          <a:p>
            <a:pPr lvl="1"/>
            <a:r>
              <a:rPr lang="en-US" altLang="en-US" dirty="0"/>
              <a:t>These habits should not be fake, try to incorporate them into your personal communication, so that the person you are communicating with, feels like you care about what they have to say and that you are, indeed, listening to them.  </a:t>
            </a:r>
          </a:p>
        </p:txBody>
      </p:sp>
      <p:sp>
        <p:nvSpPr>
          <p:cNvPr id="4" name="Slide Number Placeholder 3"/>
          <p:cNvSpPr>
            <a:spLocks noGrp="1"/>
          </p:cNvSpPr>
          <p:nvPr>
            <p:ph type="sldNum" sz="quarter" idx="5"/>
          </p:nvPr>
        </p:nvSpPr>
        <p:spPr/>
        <p:txBody>
          <a:bodyPr/>
          <a:lstStyle/>
          <a:p>
            <a:fld id="{A2724262-D47C-D444-8DFB-457E9BF504E8}" type="slidenum">
              <a:rPr lang="en-US" smtClean="0"/>
              <a:t>7</a:t>
            </a:fld>
            <a:endParaRPr lang="en-US"/>
          </a:p>
        </p:txBody>
      </p:sp>
    </p:spTree>
    <p:extLst>
      <p:ext uri="{BB962C8B-B14F-4D97-AF65-F5344CB8AC3E}">
        <p14:creationId xmlns:p14="http://schemas.microsoft.com/office/powerpoint/2010/main" val="3322806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altLang="en-US" dirty="0"/>
              <a:t>How many did you get right? , elicit some answers from the groups – focus on what we do that others might think we aren’t listening (constantly on the phone during meetings or when others are talking to you, looking around, obvious bored expression, etc.) </a:t>
            </a:r>
          </a:p>
        </p:txBody>
      </p:sp>
      <p:sp>
        <p:nvSpPr>
          <p:cNvPr id="4" name="Slide Number Placeholder 3"/>
          <p:cNvSpPr>
            <a:spLocks noGrp="1"/>
          </p:cNvSpPr>
          <p:nvPr>
            <p:ph type="sldNum" sz="quarter" idx="5"/>
          </p:nvPr>
        </p:nvSpPr>
        <p:spPr/>
        <p:txBody>
          <a:bodyPr/>
          <a:lstStyle/>
          <a:p>
            <a:fld id="{A2724262-D47C-D444-8DFB-457E9BF504E8}" type="slidenum">
              <a:rPr lang="en-US" smtClean="0"/>
              <a:t>8</a:t>
            </a:fld>
            <a:endParaRPr lang="en-US"/>
          </a:p>
        </p:txBody>
      </p:sp>
    </p:spTree>
    <p:extLst>
      <p:ext uri="{BB962C8B-B14F-4D97-AF65-F5344CB8AC3E}">
        <p14:creationId xmlns:p14="http://schemas.microsoft.com/office/powerpoint/2010/main" val="964985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altLang="en-US" dirty="0"/>
              <a:t>With your team, discuss how you feel when someone is not listening to you, give examples and discuss how it made you feel and the result of those moments. </a:t>
            </a:r>
          </a:p>
          <a:p>
            <a:pPr lvl="1"/>
            <a:endParaRPr lang="en-US" altLang="en-US" dirty="0"/>
          </a:p>
          <a:p>
            <a:pPr lvl="1"/>
            <a:r>
              <a:rPr lang="en-US" altLang="en-US" dirty="0"/>
              <a:t>Teacher circles class and facilitates discussions. </a:t>
            </a:r>
          </a:p>
          <a:p>
            <a:pPr lvl="1"/>
            <a:endParaRPr lang="en-US" altLang="en-US" dirty="0"/>
          </a:p>
          <a:p>
            <a:pPr lvl="1"/>
            <a:r>
              <a:rPr lang="en-US" altLang="en-US" dirty="0"/>
              <a:t>As a group, choose one example that you shared and discuss how in an ideal world, that moment could have worked for both individuals. (e.g., timing, clarity, setting expectations, etc.) </a:t>
            </a:r>
          </a:p>
        </p:txBody>
      </p:sp>
      <p:sp>
        <p:nvSpPr>
          <p:cNvPr id="4" name="Slide Number Placeholder 3"/>
          <p:cNvSpPr>
            <a:spLocks noGrp="1"/>
          </p:cNvSpPr>
          <p:nvPr>
            <p:ph type="sldNum" sz="quarter" idx="5"/>
          </p:nvPr>
        </p:nvSpPr>
        <p:spPr/>
        <p:txBody>
          <a:bodyPr/>
          <a:lstStyle/>
          <a:p>
            <a:fld id="{A2724262-D47C-D444-8DFB-457E9BF504E8}" type="slidenum">
              <a:rPr lang="en-US" smtClean="0"/>
              <a:t>9</a:t>
            </a:fld>
            <a:endParaRPr lang="en-US"/>
          </a:p>
        </p:txBody>
      </p:sp>
    </p:spTree>
    <p:extLst>
      <p:ext uri="{BB962C8B-B14F-4D97-AF65-F5344CB8AC3E}">
        <p14:creationId xmlns:p14="http://schemas.microsoft.com/office/powerpoint/2010/main" val="25456870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197727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38A259F-F77C-CD45-ADDA-0D9422544EC6}"/>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343504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B3A007E1-F11B-744B-B3D7-950234A31553}"/>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1361757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6FEDF2C-C0B6-1B4F-BB78-72D2EA116967}"/>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878024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Tree>
    <p:extLst>
      <p:ext uri="{BB962C8B-B14F-4D97-AF65-F5344CB8AC3E}">
        <p14:creationId xmlns:p14="http://schemas.microsoft.com/office/powerpoint/2010/main" val="91318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903720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xfrm>
            <a:off x="313576" y="6144654"/>
            <a:ext cx="441770" cy="441813"/>
          </a:xfrm>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746069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0" name="Picture 9">
            <a:extLst>
              <a:ext uri="{FF2B5EF4-FFF2-40B4-BE49-F238E27FC236}">
                <a16:creationId xmlns:a16="http://schemas.microsoft.com/office/drawing/2014/main" id="{70F39A05-DD33-2447-9C8B-CCC34B471B0B}"/>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4847394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E41F51AA-B0FC-624F-B2A3-94744116F537}"/>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Tree>
    <p:extLst>
      <p:ext uri="{BB962C8B-B14F-4D97-AF65-F5344CB8AC3E}">
        <p14:creationId xmlns:p14="http://schemas.microsoft.com/office/powerpoint/2010/main" val="5925226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A749489D-A1EF-D245-8C9C-0E9C8A6AA0AC}"/>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253447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579792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563082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835358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59178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80778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6767309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20684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997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41582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991119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11168864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2746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8000"/>
          </a:xfrm>
          <a:prstGeom prst="rect">
            <a:avLst/>
          </a:prstGeom>
        </p:spPr>
      </p:pic>
    </p:spTree>
    <p:extLst>
      <p:ext uri="{BB962C8B-B14F-4D97-AF65-F5344CB8AC3E}">
        <p14:creationId xmlns:p14="http://schemas.microsoft.com/office/powerpoint/2010/main" val="42158014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866650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1812633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4584293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39770252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2610582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7399236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39905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309108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0021296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7401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7462050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7374459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9380983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1237105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23636931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8506769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763048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313413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89500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2941180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679269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735796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7861099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34459496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8271917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2781735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66255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970061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4983429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55408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4026864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2041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2 August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7999"/>
          </a:xfrm>
          <a:prstGeom prst="rect">
            <a:avLst/>
          </a:prstGeom>
        </p:spPr>
      </p:pic>
    </p:spTree>
    <p:extLst>
      <p:ext uri="{BB962C8B-B14F-4D97-AF65-F5344CB8AC3E}">
        <p14:creationId xmlns:p14="http://schemas.microsoft.com/office/powerpoint/2010/main" val="25882411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4"/>
            <a:ext cx="10515600" cy="338297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8567073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42803444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8000"/>
          </a:xfrm>
          <a:prstGeom prst="rect">
            <a:avLst/>
          </a:prstGeom>
        </p:spPr>
      </p:pic>
    </p:spTree>
    <p:extLst>
      <p:ext uri="{BB962C8B-B14F-4D97-AF65-F5344CB8AC3E}">
        <p14:creationId xmlns:p14="http://schemas.microsoft.com/office/powerpoint/2010/main" val="38559731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389380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1896987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80710711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6188854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9292844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1899356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688698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67315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solidFill>
                  <a:schemeClr val="bg1"/>
                </a:solidFill>
                <a:latin typeface="Arial" panose="020B0604020202020204" pitchFamily="34" charset="0"/>
              </a:defRPr>
            </a:lvl1pPr>
            <a:lvl2pPr>
              <a:defRPr baseline="0">
                <a:solidFill>
                  <a:schemeClr val="bg1"/>
                </a:solidFill>
                <a:latin typeface="Arial" panose="020B0604020202020204" pitchFamily="34" charset="0"/>
              </a:defRPr>
            </a:lvl2pPr>
            <a:lvl3pPr>
              <a:defRPr baseline="0">
                <a:solidFill>
                  <a:schemeClr val="bg1"/>
                </a:solidFill>
                <a:latin typeface="Arial" panose="020B0604020202020204" pitchFamily="34" charset="0"/>
              </a:defRPr>
            </a:lvl3pPr>
            <a:lvl4pPr>
              <a:defRPr baseline="0">
                <a:solidFill>
                  <a:schemeClr val="bg1"/>
                </a:solidFill>
                <a:latin typeface="Arial" panose="020B0604020202020204" pitchFamily="34" charset="0"/>
              </a:defRPr>
            </a:lvl4pPr>
            <a:lvl5pPr>
              <a:defRPr baseline="0">
                <a:solidFill>
                  <a:schemeClr val="bg1"/>
                </a:solidFill>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0395155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5493003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8276210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3844721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6575498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8246911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0730546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6462913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10515600" cy="3382977"/>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1712008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2307970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71551538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7999"/>
          </a:xfrm>
          <a:prstGeom prst="rect">
            <a:avLst/>
          </a:prstGeom>
        </p:spPr>
      </p:pic>
    </p:spTree>
    <p:extLst>
      <p:ext uri="{BB962C8B-B14F-4D97-AF65-F5344CB8AC3E}">
        <p14:creationId xmlns:p14="http://schemas.microsoft.com/office/powerpoint/2010/main" val="14187062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218688386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239132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0110056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02186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6477087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19" Type="http://schemas.openxmlformats.org/officeDocument/2006/relationships/theme" Target="../theme/theme10.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1.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9.png"/><Relationship Id="rId2" Type="http://schemas.openxmlformats.org/officeDocument/2006/relationships/slideLayout" Target="../slideLayouts/slideLayout20.xml"/><Relationship Id="rId16" Type="http://schemas.openxmlformats.org/officeDocument/2006/relationships/theme" Target="../theme/theme7.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9.png"/><Relationship Id="rId2" Type="http://schemas.openxmlformats.org/officeDocument/2006/relationships/slideLayout" Target="../slideLayouts/slideLayout35.xml"/><Relationship Id="rId16" Type="http://schemas.openxmlformats.org/officeDocument/2006/relationships/theme" Target="../theme/theme8.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image" Target="../media/image1.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theme" Target="../theme/theme9.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fld id="{8E469526-6E45-7F42-9A5B-A968FB10F2EF}" type="datetime3">
              <a:rPr lang="en-US" smtClean="0"/>
              <a:t>2 August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D79D20-9926-6947-91A9-E826DAB4C488}" type="slidenum">
              <a:rPr lang="en-US" smtClean="0"/>
              <a:t>‹#›</a:t>
            </a:fld>
            <a:endParaRPr lang="en-US"/>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4"/>
          </a:xfrm>
          <a:prstGeom prst="rect">
            <a:avLst/>
          </a:prstGeom>
        </p:spPr>
      </p:pic>
    </p:spTree>
    <p:extLst>
      <p:ext uri="{BB962C8B-B14F-4D97-AF65-F5344CB8AC3E}">
        <p14:creationId xmlns:p14="http://schemas.microsoft.com/office/powerpoint/2010/main" val="1954053638"/>
      </p:ext>
    </p:extLst>
  </p:cSld>
  <p:clrMap bg1="lt1" tx1="dk1" bg2="lt2" tx2="dk2" accent1="accent1" accent2="accent2" accent3="accent3" accent4="accent4" accent5="accent5" accent6="accent6" hlink="hlink" folHlink="folHlink"/>
  <p:sldLayoutIdLst>
    <p:sldLayoutId id="2147483925" r:id="rId1"/>
    <p:sldLayoutId id="2147483927" r:id="rId2"/>
    <p:sldLayoutId id="2147483926"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2917884433"/>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4030" r:id="rId9"/>
    <p:sldLayoutId id="2147484031" r:id="rId10"/>
    <p:sldLayoutId id="2147484032" r:id="rId11"/>
    <p:sldLayoutId id="2147484033" r:id="rId12"/>
    <p:sldLayoutId id="2147483976" r:id="rId13"/>
    <p:sldLayoutId id="2147483978" r:id="rId14"/>
    <p:sldLayoutId id="2147483977" r:id="rId15"/>
    <p:sldLayoutId id="2147483979" r:id="rId16"/>
    <p:sldLayoutId id="2147483994" r:id="rId17"/>
    <p:sldLayoutId id="2147483995"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fld id="{8E469526-6E45-7F42-9A5B-A968FB10F2EF}" type="datetime3">
              <a:rPr lang="en-US" smtClean="0"/>
              <a:pPr/>
              <a:t>2 August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baseline="0">
                <a:solidFill>
                  <a:schemeClr val="bg1"/>
                </a:solidFill>
              </a:defRPr>
            </a:lvl1pPr>
          </a:lstStyle>
          <a:p>
            <a:fld id="{59D79D20-9926-6947-91A9-E826DAB4C488}" type="slidenum">
              <a:rPr lang="en-US" smtClean="0"/>
              <a:pPr/>
              <a:t>‹#›</a:t>
            </a:fld>
            <a:endParaRPr lang="en-US" dirty="0"/>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3"/>
          </a:xfrm>
          <a:prstGeom prst="rect">
            <a:avLst/>
          </a:prstGeom>
        </p:spPr>
      </p:pic>
    </p:spTree>
    <p:extLst>
      <p:ext uri="{BB962C8B-B14F-4D97-AF65-F5344CB8AC3E}">
        <p14:creationId xmlns:p14="http://schemas.microsoft.com/office/powerpoint/2010/main" val="1436761222"/>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245512112"/>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A83C4E7C-85E8-C546-AFA4-9DEF64C257A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7" name="Picture 6">
            <a:extLst>
              <a:ext uri="{FF2B5EF4-FFF2-40B4-BE49-F238E27FC236}">
                <a16:creationId xmlns:a16="http://schemas.microsoft.com/office/drawing/2014/main" id="{0DD38910-B416-8247-A854-5A62E31E7A76}"/>
              </a:ext>
            </a:extLst>
          </p:cNvPr>
          <p:cNvPicPr>
            <a:picLocks noChangeAspect="1"/>
          </p:cNvPicPr>
          <p:nvPr userDrawn="1"/>
        </p:nvPicPr>
        <p:blipFill>
          <a:blip r:embed="rId6"/>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973259022"/>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4"/>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0710629"/>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3"/>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94939598"/>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18"/>
          <a:stretch>
            <a:fillRect/>
          </a:stretch>
        </p:blipFill>
        <p:spPr>
          <a:xfrm>
            <a:off x="10322845" y="5951413"/>
            <a:ext cx="1660433" cy="828294"/>
          </a:xfrm>
          <a:prstGeom prst="rect">
            <a:avLst/>
          </a:prstGeom>
        </p:spPr>
      </p:pic>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tx1"/>
                </a:solidFill>
                <a:latin typeface="Arial Narrow" panose="020B0606020202030204" pitchFamily="34" charset="0"/>
              </a:rPr>
              <a:t>IN THIS PRESENTATION:</a:t>
            </a:r>
          </a:p>
        </p:txBody>
      </p:sp>
    </p:spTree>
    <p:extLst>
      <p:ext uri="{BB962C8B-B14F-4D97-AF65-F5344CB8AC3E}">
        <p14:creationId xmlns:p14="http://schemas.microsoft.com/office/powerpoint/2010/main" val="2144230243"/>
      </p:ext>
    </p:extLst>
  </p:cSld>
  <p:clrMap bg1="lt1" tx1="dk1" bg2="lt2" tx2="dk2" accent1="accent1" accent2="accent2" accent3="accent3" accent4="accent4" accent5="accent5" accent6="accent6" hlink="hlink" folHlink="folHlink"/>
  <p:sldLayoutIdLst>
    <p:sldLayoutId id="2147483997" r:id="rId1"/>
    <p:sldLayoutId id="2147483996" r:id="rId2"/>
    <p:sldLayoutId id="2147483941" r:id="rId3"/>
    <p:sldLayoutId id="2147483998" r:id="rId4"/>
    <p:sldLayoutId id="2147483999" r:id="rId5"/>
    <p:sldLayoutId id="2147484005" r:id="rId6"/>
    <p:sldLayoutId id="2147484006" r:id="rId7"/>
    <p:sldLayoutId id="2147484007" r:id="rId8"/>
    <p:sldLayoutId id="2147484008" r:id="rId9"/>
    <p:sldLayoutId id="2147484009" r:id="rId10"/>
    <p:sldLayoutId id="2147484000" r:id="rId11"/>
    <p:sldLayoutId id="2147484001" r:id="rId12"/>
    <p:sldLayoutId id="2147483943" r:id="rId13"/>
    <p:sldLayoutId id="2147484003" r:id="rId14"/>
    <p:sldLayoutId id="2147484004"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bg1"/>
                </a:solidFill>
                <a:latin typeface="Arial Narrow" panose="020B0606020202030204" pitchFamily="34" charset="0"/>
              </a:rPr>
              <a:t>IN THIS PRESENTATION:</a:t>
            </a:r>
          </a:p>
        </p:txBody>
      </p:sp>
      <p:pic>
        <p:nvPicPr>
          <p:cNvPr id="9" name="Picture 8">
            <a:extLst>
              <a:ext uri="{FF2B5EF4-FFF2-40B4-BE49-F238E27FC236}">
                <a16:creationId xmlns:a16="http://schemas.microsoft.com/office/drawing/2014/main" id="{6BF6086C-BC35-BD4D-81A5-01F0120211CF}"/>
              </a:ext>
            </a:extLst>
          </p:cNvPr>
          <p:cNvPicPr>
            <a:picLocks noChangeAspect="1"/>
          </p:cNvPicPr>
          <p:nvPr userDrawn="1"/>
        </p:nvPicPr>
        <p:blipFill>
          <a:blip r:embed="rId18"/>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609554414"/>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 id="2147484024" r:id="rId14"/>
    <p:sldLayoutId id="2147484025"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478501032"/>
      </p:ext>
    </p:extLst>
  </p:cSld>
  <p:clrMap bg1="lt1" tx1="dk1" bg2="lt2" tx2="dk2" accent1="accent1" accent2="accent2" accent3="accent3" accent4="accent4" accent5="accent5" accent6="accent6" hlink="hlink" folHlink="folHlink"/>
  <p:sldLayoutIdLst>
    <p:sldLayoutId id="2147483950" r:id="rId1"/>
    <p:sldLayoutId id="2147483962" r:id="rId2"/>
    <p:sldLayoutId id="2147483961" r:id="rId3"/>
    <p:sldLayoutId id="2147483951" r:id="rId4"/>
    <p:sldLayoutId id="2147483953" r:id="rId5"/>
    <p:sldLayoutId id="2147483963" r:id="rId6"/>
    <p:sldLayoutId id="2147483964" r:id="rId7"/>
    <p:sldLayoutId id="2147483954" r:id="rId8"/>
    <p:sldLayoutId id="2147484026" r:id="rId9"/>
    <p:sldLayoutId id="2147484027" r:id="rId10"/>
    <p:sldLayoutId id="2147484028" r:id="rId11"/>
    <p:sldLayoutId id="2147484029" r:id="rId12"/>
    <p:sldLayoutId id="2147483955" r:id="rId13"/>
    <p:sldLayoutId id="2147483966" r:id="rId14"/>
    <p:sldLayoutId id="2147483965" r:id="rId15"/>
    <p:sldLayoutId id="2147483956" r:id="rId16"/>
    <p:sldLayoutId id="2147483992" r:id="rId17"/>
    <p:sldLayoutId id="2147483993"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54.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54.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5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6.xml"/><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4.xml"/><Relationship Id="rId4" Type="http://schemas.openxmlformats.org/officeDocument/2006/relationships/image" Target="../media/image12.sv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54.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54.xml"/><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54.xml"/><Relationship Id="rId4"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447E6E-1B06-F142-96DE-15D3CE26A072}"/>
              </a:ext>
            </a:extLst>
          </p:cNvPr>
          <p:cNvSpPr>
            <a:spLocks noGrp="1"/>
          </p:cNvSpPr>
          <p:nvPr>
            <p:ph type="dt" sz="half" idx="10"/>
          </p:nvPr>
        </p:nvSpPr>
        <p:spPr/>
        <p:txBody>
          <a:bodyPr/>
          <a:lstStyle/>
          <a:p>
            <a:fld id="{448D0C12-8DE7-6F48-AD95-D9425B479BDD}" type="datetime3">
              <a:rPr lang="en-US" smtClean="0"/>
              <a:t>2 August 2022</a:t>
            </a:fld>
            <a:endParaRPr lang="en-US" dirty="0"/>
          </a:p>
        </p:txBody>
      </p:sp>
      <p:sp>
        <p:nvSpPr>
          <p:cNvPr id="3" name="Footer Placeholder 2">
            <a:extLst>
              <a:ext uri="{FF2B5EF4-FFF2-40B4-BE49-F238E27FC236}">
                <a16:creationId xmlns:a16="http://schemas.microsoft.com/office/drawing/2014/main" id="{532502E8-9A20-7345-BE25-9EB3A71375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908C50A-802C-7646-865C-D5AADE2F7A47}"/>
              </a:ext>
            </a:extLst>
          </p:cNvPr>
          <p:cNvSpPr>
            <a:spLocks noGrp="1"/>
          </p:cNvSpPr>
          <p:nvPr>
            <p:ph type="sldNum" sz="quarter" idx="12"/>
          </p:nvPr>
        </p:nvSpPr>
        <p:spPr/>
        <p:txBody>
          <a:bodyPr/>
          <a:lstStyle/>
          <a:p>
            <a:fld id="{59D79D20-9926-6947-91A9-E826DAB4C488}" type="slidenum">
              <a:rPr lang="en-US" smtClean="0"/>
              <a:pPr/>
              <a:t>1</a:t>
            </a:fld>
            <a:endParaRPr lang="en-US" dirty="0"/>
          </a:p>
        </p:txBody>
      </p:sp>
      <p:sp>
        <p:nvSpPr>
          <p:cNvPr id="5" name="Title 4">
            <a:extLst>
              <a:ext uri="{FF2B5EF4-FFF2-40B4-BE49-F238E27FC236}">
                <a16:creationId xmlns:a16="http://schemas.microsoft.com/office/drawing/2014/main" id="{C6157EDA-17D1-8B49-B764-4073DC5985C0}"/>
              </a:ext>
            </a:extLst>
          </p:cNvPr>
          <p:cNvSpPr>
            <a:spLocks noGrp="1"/>
          </p:cNvSpPr>
          <p:nvPr>
            <p:ph type="title"/>
          </p:nvPr>
        </p:nvSpPr>
        <p:spPr>
          <a:xfrm>
            <a:off x="367287" y="1165589"/>
            <a:ext cx="11553044" cy="656274"/>
          </a:xfrm>
          <a:solidFill>
            <a:schemeClr val="accent6">
              <a:lumMod val="20000"/>
              <a:lumOff val="80000"/>
            </a:schemeClr>
          </a:solidFill>
          <a:ln>
            <a:solidFill>
              <a:schemeClr val="accent6">
                <a:lumMod val="50000"/>
              </a:schemeClr>
            </a:solidFill>
          </a:ln>
        </p:spPr>
        <p:txBody>
          <a:bodyPr/>
          <a:lstStyle/>
          <a:p>
            <a:pPr algn="ctr"/>
            <a:r>
              <a:rPr lang="en-US" sz="4800" dirty="0">
                <a:solidFill>
                  <a:srgbClr val="1C621C"/>
                </a:solidFill>
              </a:rPr>
              <a:t>Skills Micro-Workshops</a:t>
            </a:r>
          </a:p>
        </p:txBody>
      </p:sp>
      <p:sp>
        <p:nvSpPr>
          <p:cNvPr id="6" name="Text Placeholder 5">
            <a:extLst>
              <a:ext uri="{FF2B5EF4-FFF2-40B4-BE49-F238E27FC236}">
                <a16:creationId xmlns:a16="http://schemas.microsoft.com/office/drawing/2014/main" id="{F9AB7A12-403D-AF42-9BEE-7424CC0D652B}"/>
              </a:ext>
            </a:extLst>
          </p:cNvPr>
          <p:cNvSpPr>
            <a:spLocks noGrp="1"/>
          </p:cNvSpPr>
          <p:nvPr>
            <p:ph type="body" sz="quarter" idx="13"/>
          </p:nvPr>
        </p:nvSpPr>
        <p:spPr>
          <a:xfrm>
            <a:off x="5730950" y="4187792"/>
            <a:ext cx="6189380" cy="1383662"/>
          </a:xfrm>
        </p:spPr>
        <p:txBody>
          <a:bodyPr/>
          <a:lstStyle/>
          <a:p>
            <a:pPr>
              <a:lnSpc>
                <a:spcPct val="107000"/>
              </a:lnSpc>
              <a:spcAft>
                <a:spcPts val="800"/>
              </a:spcAft>
            </a:pPr>
            <a:r>
              <a:rPr lang="en-US" sz="40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Communication</a:t>
            </a:r>
            <a:endParaRPr lang="en-GB" sz="40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 Placeholder 6">
            <a:extLst>
              <a:ext uri="{FF2B5EF4-FFF2-40B4-BE49-F238E27FC236}">
                <a16:creationId xmlns:a16="http://schemas.microsoft.com/office/drawing/2014/main" id="{F8DF3502-DAAC-2A44-BB67-C2A76A7E76E0}"/>
              </a:ext>
            </a:extLst>
          </p:cNvPr>
          <p:cNvSpPr>
            <a:spLocks noGrp="1"/>
          </p:cNvSpPr>
          <p:nvPr>
            <p:ph type="body" sz="quarter" idx="14"/>
          </p:nvPr>
        </p:nvSpPr>
        <p:spPr/>
        <p:txBody>
          <a:bodyPr/>
          <a:lstStyle/>
          <a:p>
            <a:r>
              <a:rPr lang="en-US" dirty="0">
                <a:solidFill>
                  <a:schemeClr val="bg2"/>
                </a:solidFill>
              </a:rPr>
              <a:t>Comenius project - Stripes Utwente</a:t>
            </a:r>
          </a:p>
          <a:p>
            <a:r>
              <a:rPr lang="en-US" dirty="0">
                <a:solidFill>
                  <a:schemeClr val="bg2"/>
                </a:solidFill>
              </a:rPr>
              <a:t>Interdisciplinary Teams – Skills Micro-workshops</a:t>
            </a:r>
          </a:p>
        </p:txBody>
      </p:sp>
      <p:pic>
        <p:nvPicPr>
          <p:cNvPr id="9" name="Picture 8" descr="People discussing">
            <a:extLst>
              <a:ext uri="{FF2B5EF4-FFF2-40B4-BE49-F238E27FC236}">
                <a16:creationId xmlns:a16="http://schemas.microsoft.com/office/drawing/2014/main" id="{2540132E-B6B7-49DE-8C40-9F5CFF0D8A2E}"/>
              </a:ext>
            </a:extLst>
          </p:cNvPr>
          <p:cNvPicPr>
            <a:picLocks noChangeAspect="1"/>
          </p:cNvPicPr>
          <p:nvPr/>
        </p:nvPicPr>
        <p:blipFill rotWithShape="1">
          <a:blip r:embed="rId3"/>
          <a:srcRect l="10794" t="21706" r="36286" b="24186"/>
          <a:stretch/>
        </p:blipFill>
        <p:spPr>
          <a:xfrm>
            <a:off x="367286" y="1967022"/>
            <a:ext cx="5245850" cy="3575779"/>
          </a:xfrm>
          <a:prstGeom prst="rect">
            <a:avLst/>
          </a:prstGeom>
        </p:spPr>
      </p:pic>
    </p:spTree>
    <p:extLst>
      <p:ext uri="{BB962C8B-B14F-4D97-AF65-F5344CB8AC3E}">
        <p14:creationId xmlns:p14="http://schemas.microsoft.com/office/powerpoint/2010/main" val="3284355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dirty="0"/>
              <a:t>ii</a:t>
            </a:r>
            <a:r>
              <a:rPr lang="en-US" b="1" i="0" kern="1200" cap="all" baseline="0" dirty="0">
                <a:latin typeface="Arial Narrow" panose="020B0606020202030204" pitchFamily="34" charset="0"/>
                <a:ea typeface="+mj-ea"/>
                <a:cs typeface="+mj-cs"/>
              </a:rPr>
              <a:t>. </a:t>
            </a:r>
            <a:r>
              <a:rPr lang="en-US" dirty="0"/>
              <a:t>Effective messages</a:t>
            </a:r>
            <a:r>
              <a:rPr lang="en-US" b="1" i="0" kern="1200" cap="all" baseline="0" dirty="0">
                <a:latin typeface="Arial Narrow" panose="020B0606020202030204" pitchFamily="34" charset="0"/>
                <a:ea typeface="+mj-ea"/>
                <a:cs typeface="+mj-cs"/>
              </a:rPr>
              <a:t> – </a:t>
            </a:r>
            <a:r>
              <a:rPr lang="en-US" sz="4000" cap="none" baseline="0" dirty="0"/>
              <a:t>S</a:t>
            </a:r>
            <a:r>
              <a:rPr lang="en-US" sz="4000" b="1" i="0" kern="1200" cap="none" dirty="0">
                <a:latin typeface="Arial Narrow" panose="020B0606020202030204" pitchFamily="34" charset="0"/>
                <a:ea typeface="+mj-ea"/>
                <a:cs typeface="+mj-cs"/>
              </a:rPr>
              <a:t>ending messages</a:t>
            </a:r>
            <a:endParaRPr lang="en-US" b="1" i="0" kern="1200" cap="none"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1265582" y="1706137"/>
            <a:ext cx="6492342" cy="4481100"/>
          </a:xfrm>
          <a:prstGeom prst="rect">
            <a:avLst/>
          </a:prstGeom>
          <a:solidFill>
            <a:schemeClr val="bg1"/>
          </a:solidFill>
        </p:spPr>
        <p:txBody>
          <a:bodyPr rtlCol="0">
            <a:normAutofit/>
          </a:bodyPr>
          <a:lstStyle/>
          <a:p>
            <a:pPr marL="57186" defTabSz="914256">
              <a:lnSpc>
                <a:spcPct val="90000"/>
              </a:lnSpc>
              <a:spcAft>
                <a:spcPts val="600"/>
              </a:spcAft>
            </a:pPr>
            <a:r>
              <a:rPr lang="en-US" sz="3200" b="1" dirty="0"/>
              <a:t>Facial Expressions</a:t>
            </a:r>
          </a:p>
          <a:p>
            <a:pPr marL="57186" defTabSz="914256">
              <a:lnSpc>
                <a:spcPct val="90000"/>
              </a:lnSpc>
              <a:spcAft>
                <a:spcPts val="600"/>
              </a:spcAft>
            </a:pPr>
            <a:endParaRPr lang="en-US" sz="3200" b="1" dirty="0"/>
          </a:p>
          <a:p>
            <a:pPr marL="514386" indent="-457200" defTabSz="914256">
              <a:lnSpc>
                <a:spcPct val="90000"/>
              </a:lnSpc>
              <a:spcAft>
                <a:spcPts val="600"/>
              </a:spcAft>
              <a:buFont typeface="Arial" panose="020B0604020202020204" pitchFamily="34" charset="0"/>
              <a:buChar char="•"/>
            </a:pPr>
            <a:r>
              <a:rPr lang="en-US" sz="3200" dirty="0"/>
              <a:t>How actively do you express your emotions through your face?</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10</a:t>
            </a:fld>
            <a:endParaRPr lang="en-US"/>
          </a:p>
        </p:txBody>
      </p:sp>
      <p:pic>
        <p:nvPicPr>
          <p:cNvPr id="6" name="Picture 5" descr="Customer service man frustrated">
            <a:extLst>
              <a:ext uri="{FF2B5EF4-FFF2-40B4-BE49-F238E27FC236}">
                <a16:creationId xmlns:a16="http://schemas.microsoft.com/office/drawing/2014/main" id="{D662AC56-3DC9-4D4B-8738-B787E672FDD0}"/>
              </a:ext>
            </a:extLst>
          </p:cNvPr>
          <p:cNvPicPr>
            <a:picLocks noChangeAspect="1"/>
          </p:cNvPicPr>
          <p:nvPr/>
        </p:nvPicPr>
        <p:blipFill>
          <a:blip r:embed="rId3"/>
          <a:stretch>
            <a:fillRect/>
          </a:stretch>
        </p:blipFill>
        <p:spPr>
          <a:xfrm>
            <a:off x="7757924" y="1962952"/>
            <a:ext cx="3757618" cy="3735659"/>
          </a:xfrm>
          <a:prstGeom prst="rect">
            <a:avLst/>
          </a:prstGeom>
        </p:spPr>
      </p:pic>
    </p:spTree>
    <p:extLst>
      <p:ext uri="{BB962C8B-B14F-4D97-AF65-F5344CB8AC3E}">
        <p14:creationId xmlns:p14="http://schemas.microsoft.com/office/powerpoint/2010/main" val="1136469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dirty="0"/>
              <a:t>ii</a:t>
            </a:r>
            <a:r>
              <a:rPr lang="en-US" b="1" i="0" kern="1200" cap="all" baseline="0" dirty="0">
                <a:latin typeface="Arial Narrow" panose="020B0606020202030204" pitchFamily="34" charset="0"/>
                <a:ea typeface="+mj-ea"/>
                <a:cs typeface="+mj-cs"/>
              </a:rPr>
              <a:t>. </a:t>
            </a:r>
            <a:r>
              <a:rPr lang="en-US" dirty="0"/>
              <a:t>Effective messages</a:t>
            </a:r>
            <a:r>
              <a:rPr lang="en-US" b="1" i="0" kern="1200" cap="all" baseline="0" dirty="0">
                <a:latin typeface="Arial Narrow" panose="020B0606020202030204" pitchFamily="34" charset="0"/>
                <a:ea typeface="+mj-ea"/>
                <a:cs typeface="+mj-cs"/>
              </a:rPr>
              <a:t> – </a:t>
            </a:r>
            <a:r>
              <a:rPr lang="en-US" sz="4000" cap="none" baseline="0" dirty="0"/>
              <a:t>S</a:t>
            </a:r>
            <a:r>
              <a:rPr lang="en-US" sz="4000" b="1" i="0" kern="1200" cap="none" dirty="0">
                <a:latin typeface="Arial Narrow" panose="020B0606020202030204" pitchFamily="34" charset="0"/>
                <a:ea typeface="+mj-ea"/>
                <a:cs typeface="+mj-cs"/>
              </a:rPr>
              <a:t>ending messages</a:t>
            </a:r>
            <a:endParaRPr lang="en-US" b="1" i="0" kern="1200" cap="none"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1265582" y="1706137"/>
            <a:ext cx="6492342" cy="4481100"/>
          </a:xfrm>
          <a:prstGeom prst="rect">
            <a:avLst/>
          </a:prstGeom>
          <a:solidFill>
            <a:schemeClr val="bg1"/>
          </a:solidFill>
        </p:spPr>
        <p:txBody>
          <a:bodyPr rtlCol="0">
            <a:normAutofit/>
          </a:bodyPr>
          <a:lstStyle/>
          <a:p>
            <a:pPr marL="57186" defTabSz="914256">
              <a:lnSpc>
                <a:spcPct val="90000"/>
              </a:lnSpc>
              <a:spcAft>
                <a:spcPts val="600"/>
              </a:spcAft>
            </a:pPr>
            <a:r>
              <a:rPr lang="en-US" sz="3200" b="1" dirty="0"/>
              <a:t>Body Orientation / Posture</a:t>
            </a:r>
          </a:p>
          <a:p>
            <a:pPr marL="57186" defTabSz="914256">
              <a:lnSpc>
                <a:spcPct val="90000"/>
              </a:lnSpc>
              <a:spcAft>
                <a:spcPts val="600"/>
              </a:spcAft>
            </a:pPr>
            <a:endParaRPr lang="en-US" sz="3200" b="1"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11</a:t>
            </a:fld>
            <a:endParaRPr lang="en-US"/>
          </a:p>
        </p:txBody>
      </p:sp>
      <p:pic>
        <p:nvPicPr>
          <p:cNvPr id="7" name="Picture 6">
            <a:extLst>
              <a:ext uri="{FF2B5EF4-FFF2-40B4-BE49-F238E27FC236}">
                <a16:creationId xmlns:a16="http://schemas.microsoft.com/office/drawing/2014/main" id="{049D847F-606D-45E1-818E-82A89301B897}"/>
              </a:ext>
            </a:extLst>
          </p:cNvPr>
          <p:cNvPicPr>
            <a:picLocks noChangeAspect="1"/>
          </p:cNvPicPr>
          <p:nvPr/>
        </p:nvPicPr>
        <p:blipFill rotWithShape="1">
          <a:blip r:embed="rId3"/>
          <a:srcRect l="11214" r="33924" b="1365"/>
          <a:stretch/>
        </p:blipFill>
        <p:spPr>
          <a:xfrm>
            <a:off x="8112283" y="1605782"/>
            <a:ext cx="3279165" cy="4373351"/>
          </a:xfrm>
          <a:prstGeom prst="rect">
            <a:avLst/>
          </a:prstGeom>
        </p:spPr>
      </p:pic>
    </p:spTree>
    <p:extLst>
      <p:ext uri="{BB962C8B-B14F-4D97-AF65-F5344CB8AC3E}">
        <p14:creationId xmlns:p14="http://schemas.microsoft.com/office/powerpoint/2010/main" val="171244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dirty="0"/>
              <a:t>ii</a:t>
            </a:r>
            <a:r>
              <a:rPr lang="en-US" b="1" i="0" kern="1200" cap="all" baseline="0" dirty="0">
                <a:latin typeface="Arial Narrow" panose="020B0606020202030204" pitchFamily="34" charset="0"/>
                <a:ea typeface="+mj-ea"/>
                <a:cs typeface="+mj-cs"/>
              </a:rPr>
              <a:t>. </a:t>
            </a:r>
            <a:r>
              <a:rPr lang="en-US" dirty="0"/>
              <a:t>Effective messages</a:t>
            </a:r>
            <a:r>
              <a:rPr lang="en-US" b="1" i="0" kern="1200" cap="all" baseline="0" dirty="0">
                <a:latin typeface="Arial Narrow" panose="020B0606020202030204" pitchFamily="34" charset="0"/>
                <a:ea typeface="+mj-ea"/>
                <a:cs typeface="+mj-cs"/>
              </a:rPr>
              <a:t> – </a:t>
            </a:r>
            <a:r>
              <a:rPr lang="en-US" sz="4000" cap="none" baseline="0" dirty="0"/>
              <a:t>S</a:t>
            </a:r>
            <a:r>
              <a:rPr lang="en-US" sz="4000" b="1" i="0" kern="1200" cap="none" dirty="0">
                <a:latin typeface="Arial Narrow" panose="020B0606020202030204" pitchFamily="34" charset="0"/>
                <a:ea typeface="+mj-ea"/>
                <a:cs typeface="+mj-cs"/>
              </a:rPr>
              <a:t>ending messages</a:t>
            </a:r>
            <a:endParaRPr lang="en-US" b="1" i="0" kern="1200" cap="none"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1265582" y="1706137"/>
            <a:ext cx="6492342" cy="4481100"/>
          </a:xfrm>
          <a:prstGeom prst="rect">
            <a:avLst/>
          </a:prstGeom>
          <a:solidFill>
            <a:schemeClr val="bg1"/>
          </a:solidFill>
        </p:spPr>
        <p:txBody>
          <a:bodyPr rtlCol="0">
            <a:normAutofit lnSpcReduction="10000"/>
          </a:bodyPr>
          <a:lstStyle/>
          <a:p>
            <a:r>
              <a:rPr lang="en-GB" sz="3200" b="1" dirty="0">
                <a:latin typeface="Arial Narrow" panose="020B0606020202030204" pitchFamily="34" charset="0"/>
              </a:rPr>
              <a:t>Paralanguage</a:t>
            </a:r>
          </a:p>
          <a:p>
            <a:endParaRPr lang="en-GB" sz="3200" b="1" dirty="0">
              <a:latin typeface="Arial Narrow" panose="020B0606020202030204" pitchFamily="34" charset="0"/>
            </a:endParaRPr>
          </a:p>
          <a:p>
            <a:pPr marL="457200" indent="-457200">
              <a:lnSpc>
                <a:spcPct val="150000"/>
              </a:lnSpc>
              <a:buFont typeface="Wingdings" panose="05000000000000000000" pitchFamily="2" charset="2"/>
              <a:buChar char="ü"/>
            </a:pPr>
            <a:r>
              <a:rPr lang="en-GB" sz="3200" dirty="0">
                <a:latin typeface="Arial Narrow" panose="020B0606020202030204" pitchFamily="34" charset="0"/>
              </a:rPr>
              <a:t>Pitch</a:t>
            </a:r>
          </a:p>
          <a:p>
            <a:pPr marL="457200" indent="-457200">
              <a:lnSpc>
                <a:spcPct val="150000"/>
              </a:lnSpc>
              <a:buFont typeface="Wingdings" panose="05000000000000000000" pitchFamily="2" charset="2"/>
              <a:buChar char="ü"/>
            </a:pPr>
            <a:r>
              <a:rPr lang="en-GB" sz="3200" dirty="0">
                <a:latin typeface="Arial Narrow" panose="020B0606020202030204" pitchFamily="34" charset="0"/>
              </a:rPr>
              <a:t>Timing, Pauses </a:t>
            </a:r>
          </a:p>
          <a:p>
            <a:pPr marL="457200" indent="-457200">
              <a:lnSpc>
                <a:spcPct val="150000"/>
              </a:lnSpc>
              <a:buFont typeface="Wingdings" panose="05000000000000000000" pitchFamily="2" charset="2"/>
              <a:buChar char="ü"/>
            </a:pPr>
            <a:r>
              <a:rPr lang="en-GB" sz="3200" dirty="0">
                <a:latin typeface="Arial Narrow" panose="020B0606020202030204" pitchFamily="34" charset="0"/>
              </a:rPr>
              <a:t>Emotional tone of voice</a:t>
            </a:r>
          </a:p>
          <a:p>
            <a:pPr marL="457200" indent="-457200">
              <a:lnSpc>
                <a:spcPct val="150000"/>
              </a:lnSpc>
              <a:buFont typeface="Wingdings" panose="05000000000000000000" pitchFamily="2" charset="2"/>
              <a:buChar char="ü"/>
            </a:pPr>
            <a:r>
              <a:rPr lang="en-GB" sz="3200" dirty="0">
                <a:latin typeface="Arial Narrow" panose="020B0606020202030204" pitchFamily="34" charset="0"/>
              </a:rPr>
              <a:t>Speech errors (um, err, etc.)</a:t>
            </a:r>
          </a:p>
          <a:p>
            <a:pPr marL="457200" indent="-457200">
              <a:lnSpc>
                <a:spcPct val="150000"/>
              </a:lnSpc>
              <a:buFont typeface="Wingdings" panose="05000000000000000000" pitchFamily="2" charset="2"/>
              <a:buChar char="ü"/>
            </a:pPr>
            <a:r>
              <a:rPr lang="en-GB" sz="3200" dirty="0">
                <a:latin typeface="Arial Narrow" panose="020B0606020202030204" pitchFamily="34" charset="0"/>
              </a:rPr>
              <a:t>Speed of speech</a:t>
            </a:r>
          </a:p>
          <a:p>
            <a:endParaRPr lang="en-GB" sz="3200" b="1" dirty="0">
              <a:latin typeface="Arial Narrow" panose="020B0606020202030204" pitchFamily="34" charset="0"/>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12</a:t>
            </a:fld>
            <a:endParaRPr lang="en-US"/>
          </a:p>
        </p:txBody>
      </p:sp>
      <p:pic>
        <p:nvPicPr>
          <p:cNvPr id="6" name="Picture 5" descr="Chimpanzee speaking">
            <a:extLst>
              <a:ext uri="{FF2B5EF4-FFF2-40B4-BE49-F238E27FC236}">
                <a16:creationId xmlns:a16="http://schemas.microsoft.com/office/drawing/2014/main" id="{27D5895D-97C2-490B-BA88-D86DA37F0B05}"/>
              </a:ext>
            </a:extLst>
          </p:cNvPr>
          <p:cNvPicPr>
            <a:picLocks noChangeAspect="1"/>
          </p:cNvPicPr>
          <p:nvPr/>
        </p:nvPicPr>
        <p:blipFill>
          <a:blip r:embed="rId3"/>
          <a:stretch>
            <a:fillRect/>
          </a:stretch>
        </p:blipFill>
        <p:spPr>
          <a:xfrm>
            <a:off x="6272866" y="1844565"/>
            <a:ext cx="4964059" cy="3657600"/>
          </a:xfrm>
          <a:prstGeom prst="rect">
            <a:avLst/>
          </a:prstGeom>
        </p:spPr>
      </p:pic>
    </p:spTree>
    <p:extLst>
      <p:ext uri="{BB962C8B-B14F-4D97-AF65-F5344CB8AC3E}">
        <p14:creationId xmlns:p14="http://schemas.microsoft.com/office/powerpoint/2010/main" val="1784064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fontScale="90000"/>
          </a:bodyPr>
          <a:lstStyle/>
          <a:p>
            <a:r>
              <a:rPr lang="en-US" dirty="0"/>
              <a:t>ii</a:t>
            </a:r>
            <a:r>
              <a:rPr lang="en-US" b="1" i="0" kern="1200" cap="all" baseline="0" dirty="0">
                <a:latin typeface="Arial Narrow" panose="020B0606020202030204" pitchFamily="34" charset="0"/>
                <a:ea typeface="+mj-ea"/>
                <a:cs typeface="+mj-cs"/>
              </a:rPr>
              <a:t>. </a:t>
            </a:r>
            <a:r>
              <a:rPr lang="en-US" dirty="0"/>
              <a:t>Effective messages</a:t>
            </a:r>
            <a:r>
              <a:rPr lang="en-US" b="1" i="0" kern="1200" cap="all" baseline="0" dirty="0">
                <a:latin typeface="Arial Narrow" panose="020B0606020202030204" pitchFamily="34" charset="0"/>
                <a:ea typeface="+mj-ea"/>
                <a:cs typeface="+mj-cs"/>
              </a:rPr>
              <a:t> – </a:t>
            </a:r>
            <a:r>
              <a:rPr lang="en-US" sz="4000" cap="none" baseline="0" dirty="0"/>
              <a:t>Finish your sentences</a:t>
            </a:r>
            <a:endParaRPr lang="en-US" b="1" i="0" kern="1200" cap="none"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1265582" y="1706137"/>
            <a:ext cx="6492342" cy="4481100"/>
          </a:xfrm>
          <a:prstGeom prst="rect">
            <a:avLst/>
          </a:prstGeom>
          <a:solidFill>
            <a:schemeClr val="bg1"/>
          </a:solidFill>
        </p:spPr>
        <p:txBody>
          <a:bodyPr rtlCol="0">
            <a:normAutofit/>
          </a:bodyPr>
          <a:lstStyle/>
          <a:p>
            <a:r>
              <a:rPr lang="en-GB" sz="3200" b="1" dirty="0">
                <a:latin typeface="Arial Narrow" panose="020B0606020202030204" pitchFamily="34" charset="0"/>
              </a:rPr>
              <a:t>Expressing Yourself Fully</a:t>
            </a:r>
          </a:p>
          <a:p>
            <a:endParaRPr lang="en-GB" sz="3200" b="1" dirty="0">
              <a:latin typeface="Arial Narrow" panose="020B0606020202030204" pitchFamily="34" charset="0"/>
            </a:endParaRPr>
          </a:p>
          <a:p>
            <a:pPr marL="457200" indent="-457200">
              <a:lnSpc>
                <a:spcPct val="150000"/>
              </a:lnSpc>
              <a:buFont typeface="Arial" panose="020B0604020202020204" pitchFamily="34" charset="0"/>
              <a:buChar char="•"/>
            </a:pPr>
            <a:r>
              <a:rPr lang="en-GB" sz="3200" dirty="0">
                <a:latin typeface="Arial Narrow" panose="020B0606020202030204" pitchFamily="34" charset="0"/>
              </a:rPr>
              <a:t>Return to consequences.</a:t>
            </a:r>
          </a:p>
          <a:p>
            <a:pPr marL="457200" indent="-457200">
              <a:lnSpc>
                <a:spcPct val="150000"/>
              </a:lnSpc>
              <a:buFont typeface="Arial" panose="020B0604020202020204" pitchFamily="34" charset="0"/>
              <a:buChar char="•"/>
            </a:pPr>
            <a:r>
              <a:rPr lang="en-GB" sz="3200" dirty="0">
                <a:latin typeface="Arial Narrow" panose="020B0606020202030204" pitchFamily="34" charset="0"/>
              </a:rPr>
              <a:t>Explain your position.</a:t>
            </a:r>
          </a:p>
          <a:p>
            <a:endParaRPr lang="en-GB" sz="3200" dirty="0">
              <a:latin typeface="Arial Narrow" panose="020B0606020202030204" pitchFamily="34" charset="0"/>
            </a:endParaRPr>
          </a:p>
          <a:p>
            <a:pPr marL="457200" indent="-457200">
              <a:buFont typeface="Arial" panose="020B0604020202020204" pitchFamily="34" charset="0"/>
              <a:buChar char="•"/>
            </a:pPr>
            <a:endParaRPr lang="en-GB" sz="3200" dirty="0">
              <a:latin typeface="Arial Narrow" panose="020B0606020202030204" pitchFamily="34" charset="0"/>
            </a:endParaRPr>
          </a:p>
          <a:p>
            <a:pPr marL="457200" indent="-457200">
              <a:buFont typeface="Arial" panose="020B0604020202020204" pitchFamily="34" charset="0"/>
              <a:buChar char="•"/>
            </a:pPr>
            <a:endParaRPr lang="en-GB" sz="3200" b="1" dirty="0">
              <a:latin typeface="Arial Narrow" panose="020B0606020202030204" pitchFamily="34" charset="0"/>
            </a:endParaRPr>
          </a:p>
          <a:p>
            <a:endParaRPr lang="en-GB" sz="3200" b="1" dirty="0">
              <a:latin typeface="Arial Narrow" panose="020B0606020202030204" pitchFamily="34" charset="0"/>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13</a:t>
            </a:fld>
            <a:endParaRPr lang="en-US"/>
          </a:p>
        </p:txBody>
      </p:sp>
      <p:pic>
        <p:nvPicPr>
          <p:cNvPr id="7" name="Picture 6" descr="People talking">
            <a:extLst>
              <a:ext uri="{FF2B5EF4-FFF2-40B4-BE49-F238E27FC236}">
                <a16:creationId xmlns:a16="http://schemas.microsoft.com/office/drawing/2014/main" id="{F918BCAE-0DCC-178A-1BCC-201655B3E920}"/>
              </a:ext>
            </a:extLst>
          </p:cNvPr>
          <p:cNvPicPr>
            <a:picLocks noChangeAspect="1"/>
          </p:cNvPicPr>
          <p:nvPr/>
        </p:nvPicPr>
        <p:blipFill>
          <a:blip r:embed="rId3"/>
          <a:stretch>
            <a:fillRect/>
          </a:stretch>
        </p:blipFill>
        <p:spPr>
          <a:xfrm>
            <a:off x="6191294" y="1706137"/>
            <a:ext cx="5286252" cy="3846779"/>
          </a:xfrm>
          <a:prstGeom prst="rect">
            <a:avLst/>
          </a:prstGeom>
        </p:spPr>
      </p:pic>
    </p:spTree>
    <p:extLst>
      <p:ext uri="{BB962C8B-B14F-4D97-AF65-F5344CB8AC3E}">
        <p14:creationId xmlns:p14="http://schemas.microsoft.com/office/powerpoint/2010/main" val="2155350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solidFill>
                  <a:schemeClr val="accent6">
                    <a:lumMod val="50000"/>
                  </a:schemeClr>
                </a:solidFill>
                <a:latin typeface="Arial Narrow" panose="020B0606020202030204" pitchFamily="34" charset="0"/>
                <a:ea typeface="+mj-ea"/>
                <a:cs typeface="+mj-cs"/>
              </a:rPr>
              <a:t>Case study – “</a:t>
            </a:r>
            <a:r>
              <a:rPr lang="en-US" b="1" i="1" kern="1200" cap="all" baseline="0" dirty="0">
                <a:solidFill>
                  <a:schemeClr val="accent6">
                    <a:lumMod val="50000"/>
                  </a:schemeClr>
                </a:solidFill>
                <a:latin typeface="Arial Narrow" panose="020B0606020202030204" pitchFamily="34" charset="0"/>
                <a:ea typeface="+mj-ea"/>
                <a:cs typeface="+mj-cs"/>
              </a:rPr>
              <a:t>Crossed wires</a:t>
            </a:r>
            <a:r>
              <a:rPr lang="en-US" b="1" i="0" kern="1200" cap="all" baseline="0" dirty="0">
                <a:solidFill>
                  <a:schemeClr val="accent6">
                    <a:lumMod val="50000"/>
                  </a:schemeClr>
                </a:solidFill>
                <a:latin typeface="Arial Narrow" panose="020B0606020202030204" pitchFamily="34" charset="0"/>
                <a:ea typeface="+mj-ea"/>
                <a:cs typeface="+mj-cs"/>
              </a:rPr>
              <a:t>”</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14</a:t>
            </a:fld>
            <a:endParaRPr lang="en-US"/>
          </a:p>
        </p:txBody>
      </p:sp>
      <p:sp>
        <p:nvSpPr>
          <p:cNvPr id="7" name="TextBox 6">
            <a:extLst>
              <a:ext uri="{FF2B5EF4-FFF2-40B4-BE49-F238E27FC236}">
                <a16:creationId xmlns:a16="http://schemas.microsoft.com/office/drawing/2014/main" id="{FCCCFED7-F73B-4B39-A8E0-F123D16EAF7D}"/>
              </a:ext>
            </a:extLst>
          </p:cNvPr>
          <p:cNvSpPr txBox="1"/>
          <p:nvPr/>
        </p:nvSpPr>
        <p:spPr>
          <a:xfrm>
            <a:off x="849687" y="2234158"/>
            <a:ext cx="5219273" cy="646331"/>
          </a:xfrm>
          <a:prstGeom prst="rect">
            <a:avLst/>
          </a:prstGeom>
          <a:noFill/>
        </p:spPr>
        <p:txBody>
          <a:bodyPr wrap="square" rtlCol="0">
            <a:spAutoFit/>
          </a:bodyPr>
          <a:lstStyle/>
          <a:p>
            <a:pPr marL="342900" indent="-342900">
              <a:buFont typeface="+mj-lt"/>
              <a:buAutoNum type="arabicPeriod"/>
            </a:pPr>
            <a:endParaRPr lang="en-GB" dirty="0"/>
          </a:p>
          <a:p>
            <a:endParaRPr lang="en-GB" dirty="0"/>
          </a:p>
        </p:txBody>
      </p:sp>
      <p:sp>
        <p:nvSpPr>
          <p:cNvPr id="8" name="TextBox 7">
            <a:extLst>
              <a:ext uri="{FF2B5EF4-FFF2-40B4-BE49-F238E27FC236}">
                <a16:creationId xmlns:a16="http://schemas.microsoft.com/office/drawing/2014/main" id="{9C164B5D-5083-4A44-0840-41431882AF23}"/>
              </a:ext>
            </a:extLst>
          </p:cNvPr>
          <p:cNvSpPr txBox="1"/>
          <p:nvPr/>
        </p:nvSpPr>
        <p:spPr>
          <a:xfrm>
            <a:off x="507306" y="1572594"/>
            <a:ext cx="10835007" cy="954107"/>
          </a:xfrm>
          <a:prstGeom prst="rect">
            <a:avLst/>
          </a:prstGeom>
          <a:noFill/>
          <a:ln>
            <a:solidFill>
              <a:srgbClr val="1C621C"/>
            </a:solidFill>
          </a:ln>
        </p:spPr>
        <p:txBody>
          <a:bodyPr wrap="square" rtlCol="0">
            <a:spAutoFit/>
          </a:bodyPr>
          <a:lstStyle/>
          <a:p>
            <a:r>
              <a:rPr lang="en-GB" sz="2800" i="1" dirty="0">
                <a:solidFill>
                  <a:srgbClr val="1C621C"/>
                </a:solidFill>
              </a:rPr>
              <a:t>James is the de facto leader of the team. He really likes </a:t>
            </a:r>
            <a:r>
              <a:rPr lang="en-GB" sz="2800" b="1" i="1" dirty="0">
                <a:solidFill>
                  <a:srgbClr val="1C621C"/>
                </a:solidFill>
              </a:rPr>
              <a:t>order</a:t>
            </a:r>
            <a:r>
              <a:rPr lang="en-GB" sz="2800" i="1" dirty="0">
                <a:solidFill>
                  <a:srgbClr val="1C621C"/>
                </a:solidFill>
              </a:rPr>
              <a:t> and places </a:t>
            </a:r>
            <a:r>
              <a:rPr lang="en-GB" sz="2800" b="1" i="1" dirty="0">
                <a:solidFill>
                  <a:srgbClr val="1C621C"/>
                </a:solidFill>
              </a:rPr>
              <a:t>high value on meetings </a:t>
            </a:r>
            <a:r>
              <a:rPr lang="en-GB" sz="2800" i="1" dirty="0">
                <a:solidFill>
                  <a:srgbClr val="1C621C"/>
                </a:solidFill>
              </a:rPr>
              <a:t>and the team cohesion</a:t>
            </a:r>
            <a:r>
              <a:rPr lang="en-GB" sz="2800" i="1" dirty="0"/>
              <a:t>.</a:t>
            </a:r>
          </a:p>
        </p:txBody>
      </p:sp>
      <p:sp>
        <p:nvSpPr>
          <p:cNvPr id="9" name="TextBox 8">
            <a:extLst>
              <a:ext uri="{FF2B5EF4-FFF2-40B4-BE49-F238E27FC236}">
                <a16:creationId xmlns:a16="http://schemas.microsoft.com/office/drawing/2014/main" id="{B2DC4C52-B999-2C76-6579-FAA50B1B3FB4}"/>
              </a:ext>
            </a:extLst>
          </p:cNvPr>
          <p:cNvSpPr txBox="1"/>
          <p:nvPr/>
        </p:nvSpPr>
        <p:spPr>
          <a:xfrm>
            <a:off x="507305" y="2759770"/>
            <a:ext cx="10835007" cy="1815882"/>
          </a:xfrm>
          <a:prstGeom prst="rect">
            <a:avLst/>
          </a:prstGeom>
          <a:noFill/>
          <a:ln>
            <a:solidFill>
              <a:srgbClr val="1C621C"/>
            </a:solidFill>
          </a:ln>
        </p:spPr>
        <p:txBody>
          <a:bodyPr wrap="square" rtlCol="0">
            <a:spAutoFit/>
          </a:bodyPr>
          <a:lstStyle/>
          <a:p>
            <a:r>
              <a:rPr lang="en-GB" sz="2800" i="1" dirty="0">
                <a:solidFill>
                  <a:srgbClr val="1C621C"/>
                </a:solidFill>
              </a:rPr>
              <a:t>Sophie hates meetings, she </a:t>
            </a:r>
            <a:r>
              <a:rPr lang="en-GB" sz="2800" i="1" dirty="0">
                <a:solidFill>
                  <a:srgbClr val="1C621C"/>
                </a:solidFill>
                <a:highlight>
                  <a:srgbClr val="FFFF00"/>
                </a:highlight>
              </a:rPr>
              <a:t>thinks</a:t>
            </a:r>
            <a:r>
              <a:rPr lang="en-GB" sz="2800" i="1" dirty="0">
                <a:solidFill>
                  <a:srgbClr val="1C621C"/>
                </a:solidFill>
              </a:rPr>
              <a:t> they are a </a:t>
            </a:r>
            <a:r>
              <a:rPr lang="en-GB" sz="2800" b="1" i="1" dirty="0">
                <a:solidFill>
                  <a:srgbClr val="1C621C"/>
                </a:solidFill>
              </a:rPr>
              <a:t>waste of time</a:t>
            </a:r>
            <a:r>
              <a:rPr lang="en-GB" sz="2800" i="1" dirty="0">
                <a:solidFill>
                  <a:srgbClr val="1C621C"/>
                </a:solidFill>
              </a:rPr>
              <a:t>. Her focus is doing the project work to a </a:t>
            </a:r>
            <a:r>
              <a:rPr lang="en-GB" sz="2800" b="1" i="1" dirty="0">
                <a:solidFill>
                  <a:srgbClr val="1C621C"/>
                </a:solidFill>
              </a:rPr>
              <a:t>high standard </a:t>
            </a:r>
            <a:r>
              <a:rPr lang="en-GB" sz="2800" i="1" dirty="0">
                <a:solidFill>
                  <a:srgbClr val="1C621C"/>
                </a:solidFill>
              </a:rPr>
              <a:t>and </a:t>
            </a:r>
            <a:r>
              <a:rPr lang="en-GB" sz="2800" i="1" dirty="0">
                <a:solidFill>
                  <a:srgbClr val="1C621C"/>
                </a:solidFill>
                <a:highlight>
                  <a:srgbClr val="FFFF00"/>
                </a:highlight>
              </a:rPr>
              <a:t>thinks</a:t>
            </a:r>
            <a:r>
              <a:rPr lang="en-GB" sz="2800" i="1" dirty="0">
                <a:solidFill>
                  <a:srgbClr val="1C621C"/>
                </a:solidFill>
              </a:rPr>
              <a:t> that is how she should be judged – on her work – not whether or not she attends meetings. </a:t>
            </a:r>
          </a:p>
        </p:txBody>
      </p:sp>
      <p:sp>
        <p:nvSpPr>
          <p:cNvPr id="11" name="TextBox 10">
            <a:extLst>
              <a:ext uri="{FF2B5EF4-FFF2-40B4-BE49-F238E27FC236}">
                <a16:creationId xmlns:a16="http://schemas.microsoft.com/office/drawing/2014/main" id="{1022547B-BD46-CE83-59D8-F420563BA9CC}"/>
              </a:ext>
            </a:extLst>
          </p:cNvPr>
          <p:cNvSpPr txBox="1"/>
          <p:nvPr/>
        </p:nvSpPr>
        <p:spPr>
          <a:xfrm>
            <a:off x="507306" y="4739808"/>
            <a:ext cx="10835007" cy="1846659"/>
          </a:xfrm>
          <a:prstGeom prst="rect">
            <a:avLst/>
          </a:prstGeom>
          <a:noFill/>
        </p:spPr>
        <p:txBody>
          <a:bodyPr wrap="square" rtlCol="0">
            <a:spAutoFit/>
          </a:bodyPr>
          <a:lstStyle/>
          <a:p>
            <a:pPr marL="342900" indent="-342900">
              <a:buFont typeface="+mj-lt"/>
              <a:buAutoNum type="arabicPeriod"/>
            </a:pPr>
            <a:r>
              <a:rPr lang="en-GB" sz="2400" dirty="0"/>
              <a:t> What is the </a:t>
            </a:r>
            <a:r>
              <a:rPr lang="en-GB" sz="2400" b="1" dirty="0"/>
              <a:t>problem</a:t>
            </a:r>
            <a:r>
              <a:rPr lang="en-GB" sz="2400" dirty="0"/>
              <a:t> here? What is the </a:t>
            </a:r>
            <a:r>
              <a:rPr lang="en-GB" sz="2400" b="1" dirty="0"/>
              <a:t>cause</a:t>
            </a:r>
            <a:r>
              <a:rPr lang="en-GB" sz="2400" dirty="0"/>
              <a:t>? How can it be </a:t>
            </a:r>
            <a:r>
              <a:rPr lang="en-GB" sz="2400" b="1" dirty="0"/>
              <a:t>resolved</a:t>
            </a:r>
            <a:r>
              <a:rPr lang="en-GB" sz="2400" dirty="0"/>
              <a:t> through clear communication?</a:t>
            </a:r>
          </a:p>
          <a:p>
            <a:pPr marL="342900" indent="-342900">
              <a:buFont typeface="+mj-lt"/>
              <a:buAutoNum type="arabicPeriod"/>
            </a:pPr>
            <a:r>
              <a:rPr lang="en-GB" sz="2400" dirty="0"/>
              <a:t>In your team, </a:t>
            </a:r>
            <a:r>
              <a:rPr lang="en-GB" sz="2400" b="1" dirty="0"/>
              <a:t>role play </a:t>
            </a:r>
            <a:r>
              <a:rPr lang="en-GB" sz="2400" dirty="0"/>
              <a:t>as James and Sophie – implement the active listening and effective communication tips to come to a solution. </a:t>
            </a:r>
          </a:p>
          <a:p>
            <a:pPr marL="342900" indent="-342900">
              <a:buFont typeface="+mj-lt"/>
              <a:buAutoNum type="arabicPeriod"/>
            </a:pPr>
            <a:endParaRPr lang="en-GB" dirty="0"/>
          </a:p>
        </p:txBody>
      </p:sp>
    </p:spTree>
    <p:extLst>
      <p:ext uri="{BB962C8B-B14F-4D97-AF65-F5344CB8AC3E}">
        <p14:creationId xmlns:p14="http://schemas.microsoft.com/office/powerpoint/2010/main" val="3090661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solidFill>
                  <a:schemeClr val="accent6">
                    <a:lumMod val="50000"/>
                  </a:schemeClr>
                </a:solidFill>
              </a:rPr>
              <a:t>Closing</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15</a:t>
            </a:fld>
            <a:endParaRPr lang="en-US"/>
          </a:p>
        </p:txBody>
      </p:sp>
      <p:sp>
        <p:nvSpPr>
          <p:cNvPr id="7" name="TextBox 6">
            <a:extLst>
              <a:ext uri="{FF2B5EF4-FFF2-40B4-BE49-F238E27FC236}">
                <a16:creationId xmlns:a16="http://schemas.microsoft.com/office/drawing/2014/main" id="{FCCCFED7-F73B-4B39-A8E0-F123D16EAF7D}"/>
              </a:ext>
            </a:extLst>
          </p:cNvPr>
          <p:cNvSpPr txBox="1"/>
          <p:nvPr/>
        </p:nvSpPr>
        <p:spPr>
          <a:xfrm>
            <a:off x="1058237" y="1910993"/>
            <a:ext cx="5219273" cy="646331"/>
          </a:xfrm>
          <a:prstGeom prst="rect">
            <a:avLst/>
          </a:prstGeom>
          <a:noFill/>
        </p:spPr>
        <p:txBody>
          <a:bodyPr wrap="square" rtlCol="0">
            <a:spAutoFit/>
          </a:bodyPr>
          <a:lstStyle/>
          <a:p>
            <a:pPr marL="342900" indent="-342900">
              <a:buFont typeface="+mj-lt"/>
              <a:buAutoNum type="arabicPeriod"/>
            </a:pPr>
            <a:endParaRPr lang="en-GB" dirty="0"/>
          </a:p>
          <a:p>
            <a:endParaRPr lang="en-GB" dirty="0"/>
          </a:p>
        </p:txBody>
      </p:sp>
      <p:pic>
        <p:nvPicPr>
          <p:cNvPr id="5" name="Picture 4" descr="Make-up table set up with beauty products and jewelry">
            <a:extLst>
              <a:ext uri="{FF2B5EF4-FFF2-40B4-BE49-F238E27FC236}">
                <a16:creationId xmlns:a16="http://schemas.microsoft.com/office/drawing/2014/main" id="{F4FAF454-EB3F-C6E4-747B-7CBB6265AEFC}"/>
              </a:ext>
            </a:extLst>
          </p:cNvPr>
          <p:cNvPicPr>
            <a:picLocks noChangeAspect="1"/>
          </p:cNvPicPr>
          <p:nvPr/>
        </p:nvPicPr>
        <p:blipFill rotWithShape="1">
          <a:blip r:embed="rId3"/>
          <a:srcRect l="47102" t="11490" r="8178" b="3934"/>
          <a:stretch/>
        </p:blipFill>
        <p:spPr>
          <a:xfrm>
            <a:off x="1265583" y="1593820"/>
            <a:ext cx="3609474" cy="4550834"/>
          </a:xfrm>
          <a:prstGeom prst="rect">
            <a:avLst/>
          </a:prstGeom>
        </p:spPr>
      </p:pic>
      <p:sp>
        <p:nvSpPr>
          <p:cNvPr id="8" name="TextBox 7">
            <a:extLst>
              <a:ext uri="{FF2B5EF4-FFF2-40B4-BE49-F238E27FC236}">
                <a16:creationId xmlns:a16="http://schemas.microsoft.com/office/drawing/2014/main" id="{9C164B5D-5083-4A44-0840-41431882AF23}"/>
              </a:ext>
            </a:extLst>
          </p:cNvPr>
          <p:cNvSpPr txBox="1"/>
          <p:nvPr/>
        </p:nvSpPr>
        <p:spPr>
          <a:xfrm>
            <a:off x="6096000" y="1910993"/>
            <a:ext cx="5037763" cy="2217082"/>
          </a:xfrm>
          <a:prstGeom prst="rect">
            <a:avLst/>
          </a:prstGeom>
          <a:noFill/>
        </p:spPr>
        <p:txBody>
          <a:bodyPr wrap="square" rtlCol="0">
            <a:spAutoFit/>
          </a:bodyPr>
          <a:lstStyle/>
          <a:p>
            <a:pPr marL="342900" indent="-342900">
              <a:lnSpc>
                <a:spcPct val="150000"/>
              </a:lnSpc>
              <a:buFont typeface="+mj-lt"/>
              <a:buAutoNum type="arabicPeriod"/>
            </a:pPr>
            <a:r>
              <a:rPr lang="en-GB" sz="3200" dirty="0"/>
              <a:t>What will you try to </a:t>
            </a:r>
            <a:r>
              <a:rPr lang="en-GB" sz="3200" b="1" dirty="0"/>
              <a:t>improve</a:t>
            </a:r>
            <a:r>
              <a:rPr lang="en-GB" sz="3200" dirty="0"/>
              <a:t>?</a:t>
            </a:r>
          </a:p>
          <a:p>
            <a:pPr marL="342900" indent="-342900">
              <a:lnSpc>
                <a:spcPct val="150000"/>
              </a:lnSpc>
              <a:buFont typeface="+mj-lt"/>
              <a:buAutoNum type="arabicPeriod"/>
            </a:pPr>
            <a:r>
              <a:rPr lang="en-GB" sz="3200" dirty="0"/>
              <a:t>Set</a:t>
            </a:r>
            <a:r>
              <a:rPr lang="en-GB" sz="3200" b="1" dirty="0"/>
              <a:t> team </a:t>
            </a:r>
            <a:r>
              <a:rPr lang="en-GB" sz="3200" dirty="0"/>
              <a:t>standards.</a:t>
            </a:r>
          </a:p>
        </p:txBody>
      </p:sp>
    </p:spTree>
    <p:extLst>
      <p:ext uri="{BB962C8B-B14F-4D97-AF65-F5344CB8AC3E}">
        <p14:creationId xmlns:p14="http://schemas.microsoft.com/office/powerpoint/2010/main" val="559347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solidFill>
                  <a:schemeClr val="accent6">
                    <a:lumMod val="50000"/>
                  </a:schemeClr>
                </a:solidFill>
              </a:rPr>
              <a:t>Closing</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16</a:t>
            </a:fld>
            <a:endParaRPr lang="en-US"/>
          </a:p>
        </p:txBody>
      </p:sp>
      <p:pic>
        <p:nvPicPr>
          <p:cNvPr id="6" name="Picture 5" descr="Hand typing on keyboard">
            <a:extLst>
              <a:ext uri="{FF2B5EF4-FFF2-40B4-BE49-F238E27FC236}">
                <a16:creationId xmlns:a16="http://schemas.microsoft.com/office/drawing/2014/main" id="{128A5FF9-833E-4A0E-A701-4EEFBE2214E9}"/>
              </a:ext>
            </a:extLst>
          </p:cNvPr>
          <p:cNvPicPr>
            <a:picLocks noChangeAspect="1"/>
          </p:cNvPicPr>
          <p:nvPr/>
        </p:nvPicPr>
        <p:blipFill>
          <a:blip r:embed="rId3"/>
          <a:stretch>
            <a:fillRect/>
          </a:stretch>
        </p:blipFill>
        <p:spPr>
          <a:xfrm>
            <a:off x="6414720" y="1828776"/>
            <a:ext cx="5502874" cy="3668582"/>
          </a:xfrm>
          <a:prstGeom prst="rect">
            <a:avLst/>
          </a:prstGeom>
        </p:spPr>
      </p:pic>
      <p:sp>
        <p:nvSpPr>
          <p:cNvPr id="7" name="TextBox 6">
            <a:extLst>
              <a:ext uri="{FF2B5EF4-FFF2-40B4-BE49-F238E27FC236}">
                <a16:creationId xmlns:a16="http://schemas.microsoft.com/office/drawing/2014/main" id="{FCCCFED7-F73B-4B39-A8E0-F123D16EAF7D}"/>
              </a:ext>
            </a:extLst>
          </p:cNvPr>
          <p:cNvSpPr txBox="1"/>
          <p:nvPr/>
        </p:nvSpPr>
        <p:spPr>
          <a:xfrm>
            <a:off x="1058237" y="1910993"/>
            <a:ext cx="5219273" cy="2608406"/>
          </a:xfrm>
          <a:prstGeom prst="rect">
            <a:avLst/>
          </a:prstGeom>
          <a:noFill/>
        </p:spPr>
        <p:txBody>
          <a:bodyPr wrap="square" rtlCol="0">
            <a:spAutoFit/>
          </a:bodyPr>
          <a:lstStyle/>
          <a:p>
            <a:r>
              <a:rPr lang="en-GB" dirty="0"/>
              <a:t>References:</a:t>
            </a:r>
          </a:p>
          <a:p>
            <a:endParaRPr lang="en-GB" dirty="0"/>
          </a:p>
          <a:p>
            <a:r>
              <a:rPr lang="en-US" sz="1050" dirty="0" err="1">
                <a:effectLst/>
                <a:latin typeface="Calibri" panose="020F0502020204030204" pitchFamily="34" charset="0"/>
                <a:ea typeface="Calibri" panose="020F0502020204030204" pitchFamily="34" charset="0"/>
              </a:rPr>
              <a:t>Wellmon</a:t>
            </a:r>
            <a:r>
              <a:rPr lang="en-US" sz="1050" dirty="0">
                <a:effectLst/>
                <a:latin typeface="Calibri" panose="020F0502020204030204" pitchFamily="34" charset="0"/>
                <a:ea typeface="Calibri" panose="020F0502020204030204" pitchFamily="34" charset="0"/>
              </a:rPr>
              <a:t>, R., </a:t>
            </a:r>
            <a:r>
              <a:rPr lang="en-US" sz="1050" dirty="0" err="1">
                <a:effectLst/>
                <a:latin typeface="Calibri" panose="020F0502020204030204" pitchFamily="34" charset="0"/>
                <a:ea typeface="Calibri" panose="020F0502020204030204" pitchFamily="34" charset="0"/>
              </a:rPr>
              <a:t>Gilin</a:t>
            </a:r>
            <a:r>
              <a:rPr lang="en-US" sz="1050" dirty="0">
                <a:effectLst/>
                <a:latin typeface="Calibri" panose="020F0502020204030204" pitchFamily="34" charset="0"/>
                <a:ea typeface="Calibri" panose="020F0502020204030204" pitchFamily="34" charset="0"/>
              </a:rPr>
              <a:t>, B., Knauss, L., &amp; Linn, M. (2009). The Benefits of </a:t>
            </a:r>
          </a:p>
          <a:p>
            <a:r>
              <a:rPr lang="en-US" sz="1050" dirty="0">
                <a:latin typeface="Calibri" panose="020F0502020204030204" pitchFamily="34" charset="0"/>
                <a:ea typeface="Calibri" panose="020F0502020204030204" pitchFamily="34" charset="0"/>
              </a:rPr>
              <a:t>	</a:t>
            </a:r>
            <a:r>
              <a:rPr lang="en-US" sz="1050" dirty="0">
                <a:effectLst/>
                <a:latin typeface="Calibri" panose="020F0502020204030204" pitchFamily="34" charset="0"/>
                <a:ea typeface="Calibri" panose="020F0502020204030204" pitchFamily="34" charset="0"/>
              </a:rPr>
              <a:t>an Interdisciplinary Collaborative  Learning 	Experience: The Student 	Perspective on Outcomes. </a:t>
            </a:r>
            <a:r>
              <a:rPr lang="en-US" sz="1050" i="1" dirty="0">
                <a:effectLst/>
                <a:latin typeface="Calibri" panose="020F0502020204030204" pitchFamily="34" charset="0"/>
                <a:ea typeface="Calibri" panose="020F0502020204030204" pitchFamily="34" charset="0"/>
              </a:rPr>
              <a:t>The International Journal of 	the 	Interdisciplinary Social Sciences, 4</a:t>
            </a:r>
            <a:r>
              <a:rPr lang="en-US" sz="1050" dirty="0">
                <a:effectLst/>
                <a:latin typeface="Calibri" panose="020F0502020204030204" pitchFamily="34" charset="0"/>
                <a:ea typeface="Calibri" panose="020F0502020204030204" pitchFamily="34" charset="0"/>
              </a:rPr>
              <a:t>, 15-28. doi:10.18848/1833-	1882/CGP/v04i08/52973</a:t>
            </a:r>
            <a:endParaRPr lang="en-GB" sz="1050" dirty="0">
              <a:effectLst/>
              <a:latin typeface="Calibri" panose="020F0502020204030204" pitchFamily="34" charset="0"/>
              <a:ea typeface="Calibri" panose="020F0502020204030204" pitchFamily="34" charset="0"/>
            </a:endParaRPr>
          </a:p>
          <a:p>
            <a:endParaRPr lang="en-GB" dirty="0"/>
          </a:p>
          <a:p>
            <a:r>
              <a:rPr lang="en-US" sz="1050" dirty="0">
                <a:latin typeface="Calibri" panose="020F0502020204030204" pitchFamily="34" charset="0"/>
              </a:rPr>
              <a:t>O’Neill, T. A. (2020). </a:t>
            </a:r>
            <a:r>
              <a:rPr lang="en-US" sz="1050" dirty="0" err="1">
                <a:latin typeface="Calibri" panose="020F0502020204030204" pitchFamily="34" charset="0"/>
              </a:rPr>
              <a:t>ITPmetrics</a:t>
            </a:r>
            <a:r>
              <a:rPr lang="en-US" sz="1050" dirty="0">
                <a:latin typeface="Calibri" panose="020F0502020204030204" pitchFamily="34" charset="0"/>
              </a:rPr>
              <a:t> white paper. Retrieved from https://www.itpmetrics.com/ </a:t>
            </a:r>
          </a:p>
          <a:p>
            <a:r>
              <a:rPr lang="en-US" sz="1050" dirty="0">
                <a:latin typeface="Calibri" panose="020F0502020204030204" pitchFamily="34" charset="0"/>
              </a:rPr>
              <a:t>	on 11 August 2021.</a:t>
            </a:r>
            <a:endParaRPr lang="en-GB" sz="1050" dirty="0">
              <a:latin typeface="Calibri" panose="020F0502020204030204" pitchFamily="34" charset="0"/>
            </a:endParaRPr>
          </a:p>
          <a:p>
            <a:endParaRPr lang="en-GB" dirty="0"/>
          </a:p>
          <a:p>
            <a:endParaRPr lang="en-GB" dirty="0"/>
          </a:p>
        </p:txBody>
      </p:sp>
    </p:spTree>
    <p:extLst>
      <p:ext uri="{BB962C8B-B14F-4D97-AF65-F5344CB8AC3E}">
        <p14:creationId xmlns:p14="http://schemas.microsoft.com/office/powerpoint/2010/main" val="3166828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65126"/>
            <a:ext cx="10515600" cy="793824"/>
          </a:xfrm>
          <a:solidFill>
            <a:schemeClr val="bg1">
              <a:lumMod val="95000"/>
            </a:schemeClr>
          </a:solidFill>
        </p:spPr>
        <p:txBody>
          <a:bodyPr/>
          <a:lstStyle/>
          <a:p>
            <a:r>
              <a:rPr lang="en-GB" dirty="0"/>
              <a:t>Aims for today:</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2</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2456120" y="1775637"/>
            <a:ext cx="9505507" cy="3983142"/>
          </a:xfrm>
          <a:prstGeom prst="rect">
            <a:avLst/>
          </a:prstGeom>
          <a:noFill/>
        </p:spPr>
        <p:txBody>
          <a:bodyPr wrap="square" rtlCol="0">
            <a:spAutoFit/>
          </a:bodyPr>
          <a:lstStyle/>
          <a:p>
            <a:pPr>
              <a:lnSpc>
                <a:spcPct val="150000"/>
              </a:lnSpc>
            </a:pPr>
            <a:r>
              <a:rPr lang="en-GB" sz="3200" i="1" u="sng" dirty="0"/>
              <a:t>By the end of this session, students are able to:</a:t>
            </a:r>
          </a:p>
          <a:p>
            <a:pPr>
              <a:lnSpc>
                <a:spcPct val="150000"/>
              </a:lnSpc>
            </a:pPr>
            <a:endParaRPr lang="en-GB" sz="1200" i="1" u="sng" dirty="0"/>
          </a:p>
          <a:p>
            <a:pPr marL="342900" lvl="0" indent="-342900">
              <a:lnSpc>
                <a:spcPct val="150000"/>
              </a:lnSpc>
              <a:buFont typeface="+mj-lt"/>
              <a:buAutoNum type="arabicPeriod"/>
            </a:pPr>
            <a:r>
              <a:rPr lang="en-GB" sz="3200" dirty="0">
                <a:effectLst/>
                <a:latin typeface="Calibri" panose="020F0502020204030204" pitchFamily="34" charset="0"/>
                <a:ea typeface="Calibri" panose="020F0502020204030204" pitchFamily="34" charset="0"/>
                <a:cs typeface="Times New Roman" panose="02020603050405020304" pitchFamily="18" charset="0"/>
              </a:rPr>
              <a:t> </a:t>
            </a:r>
            <a:r>
              <a:rPr lang="en-US" sz="3200" dirty="0">
                <a:effectLst/>
                <a:latin typeface="Calibri" panose="020F0502020204030204" pitchFamily="34" charset="0"/>
                <a:ea typeface="Calibri" panose="020F0502020204030204" pitchFamily="34" charset="0"/>
                <a:cs typeface="Times New Roman" panose="02020603050405020304" pitchFamily="18" charset="0"/>
              </a:rPr>
              <a:t>…</a:t>
            </a:r>
            <a:r>
              <a:rPr lang="en-US" sz="3200" b="1" dirty="0">
                <a:latin typeface="Calibri" panose="020F0502020204030204" pitchFamily="34" charset="0"/>
                <a:ea typeface="Calibri" panose="020F0502020204030204" pitchFamily="34" charset="0"/>
                <a:cs typeface="Times New Roman" panose="02020603050405020304" pitchFamily="18" charset="0"/>
              </a:rPr>
              <a:t>know </a:t>
            </a:r>
            <a:r>
              <a:rPr lang="en-US" sz="3200" dirty="0">
                <a:latin typeface="Calibri" panose="020F0502020204030204" pitchFamily="34" charset="0"/>
                <a:ea typeface="Calibri" panose="020F0502020204030204" pitchFamily="34" charset="0"/>
                <a:cs typeface="Times New Roman" panose="02020603050405020304" pitchFamily="18" charset="0"/>
              </a:rPr>
              <a:t>some active listening gestures</a:t>
            </a:r>
            <a:r>
              <a:rPr lang="en-US" sz="32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50000"/>
              </a:lnSpc>
              <a:buFont typeface="+mj-lt"/>
              <a:buAutoNum type="arabicPeriod"/>
            </a:pPr>
            <a:r>
              <a:rPr lang="en-US" sz="3200"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dirty="0">
                <a:effectLst/>
                <a:latin typeface="Calibri" panose="020F0502020204030204" pitchFamily="34" charset="0"/>
                <a:ea typeface="Calibri" panose="020F0502020204030204" pitchFamily="34" charset="0"/>
                <a:cs typeface="Times New Roman" panose="02020603050405020304" pitchFamily="18" charset="0"/>
              </a:rPr>
              <a:t>discuss</a:t>
            </a:r>
            <a:r>
              <a:rPr lang="en-US" sz="3200" dirty="0">
                <a:effectLst/>
                <a:latin typeface="Calibri" panose="020F0502020204030204" pitchFamily="34" charset="0"/>
                <a:ea typeface="Calibri" panose="020F0502020204030204" pitchFamily="34" charset="0"/>
                <a:cs typeface="Times New Roman" panose="02020603050405020304" pitchFamily="18" charset="0"/>
              </a:rPr>
              <a:t> some undesirable consequences of  poor communication.</a:t>
            </a:r>
          </a:p>
          <a:p>
            <a:pPr marL="342900" lvl="0" indent="-342900">
              <a:lnSpc>
                <a:spcPct val="150000"/>
              </a:lnSpc>
              <a:buFont typeface="+mj-lt"/>
              <a:buAutoNum type="arabicPeriod"/>
            </a:pPr>
            <a:r>
              <a:rPr lang="en-US" sz="3200"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dirty="0">
                <a:effectLst/>
                <a:latin typeface="Calibri" panose="020F0502020204030204" pitchFamily="34" charset="0"/>
                <a:ea typeface="Calibri" panose="020F0502020204030204" pitchFamily="34" charset="0"/>
                <a:cs typeface="Times New Roman" panose="02020603050405020304" pitchFamily="18" charset="0"/>
              </a:rPr>
              <a:t>reflect </a:t>
            </a:r>
            <a:r>
              <a:rPr lang="en-US" sz="3200" dirty="0">
                <a:effectLst/>
                <a:latin typeface="Calibri" panose="020F0502020204030204" pitchFamily="34" charset="0"/>
                <a:ea typeface="Calibri" panose="020F0502020204030204" pitchFamily="34" charset="0"/>
                <a:cs typeface="Times New Roman" panose="02020603050405020304" pitchFamily="18" charset="0"/>
              </a:rPr>
              <a:t>on your poor communication habits. </a:t>
            </a:r>
            <a:endParaRPr lang="en-GB" sz="4800" i="1" dirty="0"/>
          </a:p>
        </p:txBody>
      </p:sp>
    </p:spTree>
    <p:extLst>
      <p:ext uri="{BB962C8B-B14F-4D97-AF65-F5344CB8AC3E}">
        <p14:creationId xmlns:p14="http://schemas.microsoft.com/office/powerpoint/2010/main" val="1541080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latin typeface="Arial Narrow" panose="020B0606020202030204" pitchFamily="34" charset="0"/>
                <a:ea typeface="+mj-ea"/>
                <a:cs typeface="+mj-cs"/>
              </a:rPr>
              <a:t>A. Justification for today's topic</a:t>
            </a:r>
          </a:p>
        </p:txBody>
      </p:sp>
      <p:sp>
        <p:nvSpPr>
          <p:cNvPr id="5" name="TextBox 4">
            <a:extLst>
              <a:ext uri="{FF2B5EF4-FFF2-40B4-BE49-F238E27FC236}">
                <a16:creationId xmlns:a16="http://schemas.microsoft.com/office/drawing/2014/main" id="{2046B2C4-F3F1-4B28-BE94-E8A0884CE708}"/>
              </a:ext>
            </a:extLst>
          </p:cNvPr>
          <p:cNvSpPr txBox="1"/>
          <p:nvPr/>
        </p:nvSpPr>
        <p:spPr>
          <a:xfrm>
            <a:off x="1265581" y="1825625"/>
            <a:ext cx="7172566" cy="4351338"/>
          </a:xfrm>
          <a:prstGeom prst="rect">
            <a:avLst/>
          </a:prstGeom>
          <a:solidFill>
            <a:schemeClr val="bg1"/>
          </a:solidFill>
        </p:spPr>
        <p:txBody>
          <a:bodyPr rtlCol="0">
            <a:normAutofit/>
          </a:bodyPr>
          <a:lstStyle/>
          <a:p>
            <a:pPr marL="571536" indent="-514350" defTabSz="914256">
              <a:lnSpc>
                <a:spcPct val="150000"/>
              </a:lnSpc>
              <a:spcAft>
                <a:spcPts val="600"/>
              </a:spcAft>
              <a:buFont typeface="+mj-lt"/>
              <a:buAutoNum type="arabicPeriod"/>
            </a:pPr>
            <a:r>
              <a:rPr lang="en-US" sz="3600" b="1" dirty="0"/>
              <a:t>Sought </a:t>
            </a:r>
            <a:r>
              <a:rPr lang="en-US" sz="3600" dirty="0"/>
              <a:t>after skill – employers.</a:t>
            </a:r>
          </a:p>
          <a:p>
            <a:pPr marL="571536" indent="-514350" defTabSz="914256">
              <a:lnSpc>
                <a:spcPct val="150000"/>
              </a:lnSpc>
              <a:spcAft>
                <a:spcPts val="600"/>
              </a:spcAft>
              <a:buFont typeface="+mj-lt"/>
              <a:buAutoNum type="arabicPeriod"/>
            </a:pPr>
            <a:r>
              <a:rPr lang="en-US" sz="3600" dirty="0"/>
              <a:t>Used in </a:t>
            </a:r>
            <a:r>
              <a:rPr lang="en-US" sz="3600" b="1" dirty="0"/>
              <a:t>personal</a:t>
            </a:r>
            <a:r>
              <a:rPr lang="en-US" sz="3600" dirty="0"/>
              <a:t> life.</a:t>
            </a:r>
          </a:p>
          <a:p>
            <a:pPr marL="571536" indent="-514350" defTabSz="914256">
              <a:lnSpc>
                <a:spcPct val="150000"/>
              </a:lnSpc>
              <a:spcAft>
                <a:spcPts val="600"/>
              </a:spcAft>
              <a:buFont typeface="+mj-lt"/>
              <a:buAutoNum type="arabicPeriod"/>
            </a:pPr>
            <a:r>
              <a:rPr lang="en-US" sz="3600" b="1" dirty="0"/>
              <a:t>Self</a:t>
            </a:r>
            <a:r>
              <a:rPr lang="en-US" sz="3600" dirty="0"/>
              <a:t>-awareness.</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3</a:t>
            </a:fld>
            <a:endParaRPr lang="en-US"/>
          </a:p>
        </p:txBody>
      </p:sp>
      <p:pic>
        <p:nvPicPr>
          <p:cNvPr id="6" name="Graphic 5" descr="Chat with solid fill">
            <a:extLst>
              <a:ext uri="{FF2B5EF4-FFF2-40B4-BE49-F238E27FC236}">
                <a16:creationId xmlns:a16="http://schemas.microsoft.com/office/drawing/2014/main" id="{712D5809-662C-41D1-83E9-1560E339C3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71957" y="1989323"/>
            <a:ext cx="3325584" cy="3325584"/>
          </a:xfrm>
          <a:prstGeom prst="rect">
            <a:avLst/>
          </a:prstGeom>
        </p:spPr>
      </p:pic>
    </p:spTree>
    <p:extLst>
      <p:ext uri="{BB962C8B-B14F-4D97-AF65-F5344CB8AC3E}">
        <p14:creationId xmlns:p14="http://schemas.microsoft.com/office/powerpoint/2010/main" val="540811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latin typeface="Arial Narrow" panose="020B0606020202030204" pitchFamily="34" charset="0"/>
                <a:ea typeface="+mj-ea"/>
                <a:cs typeface="+mj-cs"/>
              </a:rPr>
              <a:t>A. Justification for today's topic</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4</a:t>
            </a:fld>
            <a:endParaRPr lang="en-US"/>
          </a:p>
        </p:txBody>
      </p:sp>
      <p:grpSp>
        <p:nvGrpSpPr>
          <p:cNvPr id="10" name="Group 9">
            <a:extLst>
              <a:ext uri="{FF2B5EF4-FFF2-40B4-BE49-F238E27FC236}">
                <a16:creationId xmlns:a16="http://schemas.microsoft.com/office/drawing/2014/main" id="{67633164-CFFB-EE04-E95C-49877499754B}"/>
              </a:ext>
            </a:extLst>
          </p:cNvPr>
          <p:cNvGrpSpPr/>
          <p:nvPr/>
        </p:nvGrpSpPr>
        <p:grpSpPr>
          <a:xfrm>
            <a:off x="631920" y="1589614"/>
            <a:ext cx="4812632" cy="917800"/>
            <a:chOff x="417095" y="1789916"/>
            <a:chExt cx="4812632" cy="917800"/>
          </a:xfrm>
        </p:grpSpPr>
        <p:grpSp>
          <p:nvGrpSpPr>
            <p:cNvPr id="8" name="Group 7">
              <a:extLst>
                <a:ext uri="{FF2B5EF4-FFF2-40B4-BE49-F238E27FC236}">
                  <a16:creationId xmlns:a16="http://schemas.microsoft.com/office/drawing/2014/main" id="{857F1E94-BFF8-CA97-AD68-41C3043452D2}"/>
                </a:ext>
              </a:extLst>
            </p:cNvPr>
            <p:cNvGrpSpPr/>
            <p:nvPr/>
          </p:nvGrpSpPr>
          <p:grpSpPr>
            <a:xfrm>
              <a:off x="417095" y="1793316"/>
              <a:ext cx="4812632" cy="914400"/>
              <a:chOff x="417095" y="1793316"/>
              <a:chExt cx="4812632" cy="914400"/>
            </a:xfrm>
          </p:grpSpPr>
          <p:sp>
            <p:nvSpPr>
              <p:cNvPr id="4" name="Star: 5 Points 3">
                <a:extLst>
                  <a:ext uri="{FF2B5EF4-FFF2-40B4-BE49-F238E27FC236}">
                    <a16:creationId xmlns:a16="http://schemas.microsoft.com/office/drawing/2014/main" id="{4E44DD28-090D-79E7-C999-74D6C2268480}"/>
                  </a:ext>
                </a:extLst>
              </p:cNvPr>
              <p:cNvSpPr/>
              <p:nvPr/>
            </p:nvSpPr>
            <p:spPr>
              <a:xfrm>
                <a:off x="631920" y="1873751"/>
                <a:ext cx="633663" cy="633663"/>
              </a:xfrm>
              <a:prstGeom prst="star5">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Rounded Corners 6">
                <a:extLst>
                  <a:ext uri="{FF2B5EF4-FFF2-40B4-BE49-F238E27FC236}">
                    <a16:creationId xmlns:a16="http://schemas.microsoft.com/office/drawing/2014/main" id="{08E64742-6863-1B6B-534F-01754F2BEC33}"/>
                  </a:ext>
                </a:extLst>
              </p:cNvPr>
              <p:cNvSpPr/>
              <p:nvPr/>
            </p:nvSpPr>
            <p:spPr>
              <a:xfrm>
                <a:off x="417095" y="1793316"/>
                <a:ext cx="4812632" cy="914400"/>
              </a:xfrm>
              <a:prstGeom prst="roundRect">
                <a:avLst/>
              </a:prstGeom>
              <a:noFill/>
              <a:ln>
                <a:solidFill>
                  <a:srgbClr val="1C62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TextBox 8">
              <a:extLst>
                <a:ext uri="{FF2B5EF4-FFF2-40B4-BE49-F238E27FC236}">
                  <a16:creationId xmlns:a16="http://schemas.microsoft.com/office/drawing/2014/main" id="{6440CCB9-3FE2-252E-0AF4-CB470890F6CC}"/>
                </a:ext>
              </a:extLst>
            </p:cNvPr>
            <p:cNvSpPr txBox="1"/>
            <p:nvPr/>
          </p:nvSpPr>
          <p:spPr>
            <a:xfrm>
              <a:off x="1205576" y="1789916"/>
              <a:ext cx="3975768" cy="739754"/>
            </a:xfrm>
            <a:prstGeom prst="rect">
              <a:avLst/>
            </a:prstGeom>
            <a:noFill/>
          </p:spPr>
          <p:txBody>
            <a:bodyPr wrap="none" rtlCol="0">
              <a:spAutoFit/>
            </a:bodyPr>
            <a:lstStyle/>
            <a:p>
              <a:pPr marL="57186" defTabSz="914256">
                <a:lnSpc>
                  <a:spcPct val="150000"/>
                </a:lnSpc>
                <a:spcAft>
                  <a:spcPts val="600"/>
                </a:spcAft>
              </a:pPr>
              <a:r>
                <a:rPr lang="en-US" sz="3200" dirty="0">
                  <a:solidFill>
                    <a:srgbClr val="1C621C"/>
                  </a:solidFill>
                </a:rPr>
                <a:t>Think – pair – share </a:t>
              </a:r>
            </a:p>
          </p:txBody>
        </p:sp>
      </p:grpSp>
      <p:pic>
        <p:nvPicPr>
          <p:cNvPr id="12" name="Graphic 11" descr="Checkmark with solid fill">
            <a:extLst>
              <a:ext uri="{FF2B5EF4-FFF2-40B4-BE49-F238E27FC236}">
                <a16:creationId xmlns:a16="http://schemas.microsoft.com/office/drawing/2014/main" id="{6490033E-4922-450A-5B29-B463F0EB257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2879" y="3837237"/>
            <a:ext cx="914400" cy="914400"/>
          </a:xfrm>
          <a:prstGeom prst="rect">
            <a:avLst/>
          </a:prstGeom>
        </p:spPr>
      </p:pic>
      <p:pic>
        <p:nvPicPr>
          <p:cNvPr id="16" name="Graphic 15" descr="Close with solid fill">
            <a:extLst>
              <a:ext uri="{FF2B5EF4-FFF2-40B4-BE49-F238E27FC236}">
                <a16:creationId xmlns:a16="http://schemas.microsoft.com/office/drawing/2014/main" id="{9BC3EAC1-558F-883A-1E14-A13D3270A4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16779" y="3878176"/>
            <a:ext cx="914400" cy="914400"/>
          </a:xfrm>
          <a:prstGeom prst="rect">
            <a:avLst/>
          </a:prstGeom>
        </p:spPr>
      </p:pic>
      <p:sp>
        <p:nvSpPr>
          <p:cNvPr id="17" name="TextBox 16">
            <a:extLst>
              <a:ext uri="{FF2B5EF4-FFF2-40B4-BE49-F238E27FC236}">
                <a16:creationId xmlns:a16="http://schemas.microsoft.com/office/drawing/2014/main" id="{DD50E44B-BA31-0AC5-96A7-009935A6A0B1}"/>
              </a:ext>
            </a:extLst>
          </p:cNvPr>
          <p:cNvSpPr txBox="1"/>
          <p:nvPr/>
        </p:nvSpPr>
        <p:spPr>
          <a:xfrm>
            <a:off x="1820779" y="2698599"/>
            <a:ext cx="9376610" cy="646331"/>
          </a:xfrm>
          <a:prstGeom prst="rect">
            <a:avLst/>
          </a:prstGeom>
          <a:noFill/>
        </p:spPr>
        <p:txBody>
          <a:bodyPr wrap="square" rtlCol="0">
            <a:spAutoFit/>
          </a:bodyPr>
          <a:lstStyle/>
          <a:p>
            <a:r>
              <a:rPr lang="en-GB" sz="3600" dirty="0"/>
              <a:t>Good and poor communication examples</a:t>
            </a:r>
          </a:p>
        </p:txBody>
      </p:sp>
    </p:spTree>
    <p:extLst>
      <p:ext uri="{BB962C8B-B14F-4D97-AF65-F5344CB8AC3E}">
        <p14:creationId xmlns:p14="http://schemas.microsoft.com/office/powerpoint/2010/main" val="1363402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fontScale="90000"/>
          </a:bodyPr>
          <a:lstStyle/>
          <a:p>
            <a:r>
              <a:rPr lang="en-US" sz="4900" dirty="0"/>
              <a:t>B</a:t>
            </a:r>
            <a:r>
              <a:rPr lang="en-US" sz="4900" b="1" i="0" kern="1200" cap="all" baseline="0" dirty="0">
                <a:latin typeface="Arial Narrow" panose="020B0606020202030204" pitchFamily="34" charset="0"/>
                <a:ea typeface="+mj-ea"/>
                <a:cs typeface="+mj-cs"/>
              </a:rPr>
              <a:t>. Communication</a:t>
            </a:r>
            <a:br>
              <a:rPr lang="en-US" b="1" i="0" kern="1200" cap="all" baseline="0" dirty="0">
                <a:latin typeface="Arial Narrow" panose="020B0606020202030204" pitchFamily="34" charset="0"/>
                <a:ea typeface="+mj-ea"/>
                <a:cs typeface="+mj-cs"/>
              </a:rPr>
            </a:br>
            <a:endParaRPr lang="en-US" b="1" i="0" kern="1200" cap="all" baseline="0"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flipV="1">
            <a:off x="1265582" y="1694985"/>
            <a:ext cx="3585198" cy="130640"/>
          </a:xfrm>
          <a:prstGeom prst="rect">
            <a:avLst/>
          </a:prstGeom>
          <a:solidFill>
            <a:schemeClr val="bg1"/>
          </a:solidFill>
        </p:spPr>
        <p:txBody>
          <a:bodyPr rtlCol="0">
            <a:normAutofit fontScale="25000" lnSpcReduction="20000"/>
          </a:bodyPr>
          <a:lstStyle/>
          <a:p>
            <a:pPr marL="57186" defTabSz="914256">
              <a:lnSpc>
                <a:spcPct val="90000"/>
              </a:lnSpc>
              <a:spcAft>
                <a:spcPts val="600"/>
              </a:spcAft>
            </a:pPr>
            <a:endParaRPr lang="en-US" sz="3200" dirty="0"/>
          </a:p>
        </p:txBody>
      </p:sp>
      <p:sp>
        <p:nvSpPr>
          <p:cNvPr id="4" name="Rectangle: Rounded Corners 3">
            <a:extLst>
              <a:ext uri="{FF2B5EF4-FFF2-40B4-BE49-F238E27FC236}">
                <a16:creationId xmlns:a16="http://schemas.microsoft.com/office/drawing/2014/main" id="{72859260-B4ED-480E-9FFB-66014F41DB03}"/>
              </a:ext>
            </a:extLst>
          </p:cNvPr>
          <p:cNvSpPr/>
          <p:nvPr/>
        </p:nvSpPr>
        <p:spPr>
          <a:xfrm>
            <a:off x="1265582" y="2107580"/>
            <a:ext cx="4321179" cy="1321420"/>
          </a:xfrm>
          <a:prstGeom prst="roundRect">
            <a:avLst/>
          </a:prstGeom>
          <a:noFill/>
          <a:ln>
            <a:solidFill>
              <a:srgbClr val="1C62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a:solidFill>
                  <a:srgbClr val="1C621C"/>
                </a:solidFill>
              </a:rPr>
              <a:t>i. Active </a:t>
            </a:r>
          </a:p>
          <a:p>
            <a:pPr algn="ctr"/>
            <a:r>
              <a:rPr lang="en-GB" sz="4000" dirty="0">
                <a:solidFill>
                  <a:srgbClr val="1C621C"/>
                </a:solidFill>
              </a:rPr>
              <a:t>listening</a:t>
            </a:r>
          </a:p>
        </p:txBody>
      </p:sp>
      <p:sp>
        <p:nvSpPr>
          <p:cNvPr id="8" name="Rectangle: Rounded Corners 7">
            <a:extLst>
              <a:ext uri="{FF2B5EF4-FFF2-40B4-BE49-F238E27FC236}">
                <a16:creationId xmlns:a16="http://schemas.microsoft.com/office/drawing/2014/main" id="{CB617FF6-1A32-41EF-ACA5-CAF413A6CCD2}"/>
              </a:ext>
            </a:extLst>
          </p:cNvPr>
          <p:cNvSpPr/>
          <p:nvPr/>
        </p:nvSpPr>
        <p:spPr>
          <a:xfrm>
            <a:off x="6357972" y="2107580"/>
            <a:ext cx="4692887" cy="1321420"/>
          </a:xfrm>
          <a:prstGeom prst="roundRect">
            <a:avLst/>
          </a:prstGeom>
          <a:noFill/>
          <a:ln>
            <a:solidFill>
              <a:srgbClr val="1C62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a:solidFill>
                  <a:srgbClr val="1C621C"/>
                </a:solidFill>
              </a:rPr>
              <a:t>ii. Effective messages</a:t>
            </a:r>
          </a:p>
        </p:txBody>
      </p:sp>
      <p:pic>
        <p:nvPicPr>
          <p:cNvPr id="9" name="Picture 8" descr="People talking to each other">
            <a:extLst>
              <a:ext uri="{FF2B5EF4-FFF2-40B4-BE49-F238E27FC236}">
                <a16:creationId xmlns:a16="http://schemas.microsoft.com/office/drawing/2014/main" id="{696EBDD0-E02B-4D31-8D4A-F37553EBE4AD}"/>
              </a:ext>
            </a:extLst>
          </p:cNvPr>
          <p:cNvPicPr>
            <a:picLocks noChangeAspect="1"/>
          </p:cNvPicPr>
          <p:nvPr/>
        </p:nvPicPr>
        <p:blipFill>
          <a:blip r:embed="rId3"/>
          <a:stretch>
            <a:fillRect/>
          </a:stretch>
        </p:blipFill>
        <p:spPr>
          <a:xfrm>
            <a:off x="1438699" y="3712961"/>
            <a:ext cx="3974943" cy="2652599"/>
          </a:xfrm>
          <a:prstGeom prst="rect">
            <a:avLst/>
          </a:prstGeom>
        </p:spPr>
      </p:pic>
      <p:pic>
        <p:nvPicPr>
          <p:cNvPr id="11" name="Picture 10" descr="Person in glasses">
            <a:extLst>
              <a:ext uri="{FF2B5EF4-FFF2-40B4-BE49-F238E27FC236}">
                <a16:creationId xmlns:a16="http://schemas.microsoft.com/office/drawing/2014/main" id="{C32D92AA-F87B-4502-A9B8-68239AFF8C7B}"/>
              </a:ext>
            </a:extLst>
          </p:cNvPr>
          <p:cNvPicPr>
            <a:picLocks noChangeAspect="1"/>
          </p:cNvPicPr>
          <p:nvPr/>
        </p:nvPicPr>
        <p:blipFill rotWithShape="1">
          <a:blip r:embed="rId4"/>
          <a:srcRect r="-100"/>
          <a:stretch/>
        </p:blipFill>
        <p:spPr>
          <a:xfrm>
            <a:off x="6711454" y="3712961"/>
            <a:ext cx="3978899" cy="2652599"/>
          </a:xfrm>
          <a:prstGeom prst="rect">
            <a:avLst/>
          </a:prstGeom>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5</a:t>
            </a:fld>
            <a:endParaRPr lang="en-US"/>
          </a:p>
        </p:txBody>
      </p:sp>
    </p:spTree>
    <p:extLst>
      <p:ext uri="{BB962C8B-B14F-4D97-AF65-F5344CB8AC3E}">
        <p14:creationId xmlns:p14="http://schemas.microsoft.com/office/powerpoint/2010/main" val="1290374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dirty="0"/>
              <a:t>i</a:t>
            </a:r>
            <a:r>
              <a:rPr lang="en-US" b="1" i="0" kern="1200" cap="all" baseline="0" dirty="0">
                <a:latin typeface="Arial Narrow" panose="020B0606020202030204" pitchFamily="34" charset="0"/>
                <a:ea typeface="+mj-ea"/>
                <a:cs typeface="+mj-cs"/>
              </a:rPr>
              <a:t>. </a:t>
            </a:r>
            <a:r>
              <a:rPr lang="en-US" dirty="0"/>
              <a:t>Active listening</a:t>
            </a:r>
            <a:endParaRPr lang="en-US" b="1" i="0" kern="1200" cap="all" baseline="0"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1265583" y="2374232"/>
            <a:ext cx="9851056" cy="3334379"/>
          </a:xfrm>
          <a:prstGeom prst="rect">
            <a:avLst/>
          </a:prstGeom>
          <a:solidFill>
            <a:schemeClr val="bg1"/>
          </a:solidFill>
        </p:spPr>
        <p:txBody>
          <a:bodyPr rtlCol="0">
            <a:normAutofit/>
          </a:bodyPr>
          <a:lstStyle/>
          <a:p>
            <a:pPr marL="514386" indent="-457200" defTabSz="914256">
              <a:spcAft>
                <a:spcPts val="600"/>
              </a:spcAft>
              <a:buFont typeface="Arial" panose="020B0604020202020204" pitchFamily="34" charset="0"/>
              <a:buChar char="•"/>
            </a:pPr>
            <a:r>
              <a:rPr lang="en-US" sz="3200" dirty="0"/>
              <a:t>Hearing vs listening.</a:t>
            </a:r>
          </a:p>
          <a:p>
            <a:pPr marL="514386" indent="-457200" defTabSz="914256">
              <a:spcAft>
                <a:spcPts val="600"/>
              </a:spcAft>
              <a:buFont typeface="Arial" panose="020B0604020202020204" pitchFamily="34" charset="0"/>
              <a:buChar char="•"/>
            </a:pPr>
            <a:r>
              <a:rPr lang="en-US" altLang="en-US" sz="3200" dirty="0">
                <a:sym typeface="Wingdings" panose="05000000000000000000" pitchFamily="2" charset="2"/>
              </a:rPr>
              <a:t> </a:t>
            </a:r>
            <a:r>
              <a:rPr lang="en-US" altLang="en-US" sz="3200" b="1" dirty="0"/>
              <a:t>own</a:t>
            </a:r>
            <a:r>
              <a:rPr lang="en-US" altLang="en-US" sz="3200" dirty="0"/>
              <a:t> experiences </a:t>
            </a:r>
            <a:r>
              <a:rPr lang="en-US" altLang="en-US" sz="3200" dirty="0">
                <a:sym typeface="Wingdings" panose="05000000000000000000" pitchFamily="2" charset="2"/>
              </a:rPr>
              <a:t> </a:t>
            </a:r>
            <a:r>
              <a:rPr lang="en-US" altLang="en-US" sz="3200" b="1" dirty="0"/>
              <a:t>others’</a:t>
            </a:r>
            <a:r>
              <a:rPr lang="en-US" altLang="en-US" sz="3200" dirty="0"/>
              <a:t> experiences.</a:t>
            </a:r>
          </a:p>
          <a:p>
            <a:pPr marL="514386" indent="-457200" defTabSz="914256">
              <a:spcAft>
                <a:spcPts val="600"/>
              </a:spcAft>
              <a:buFont typeface="Arial" panose="020B0604020202020204" pitchFamily="34" charset="0"/>
              <a:buChar char="•"/>
            </a:pPr>
            <a:r>
              <a:rPr lang="en-US" altLang="en-US" sz="3200" b="1" dirty="0"/>
              <a:t>Outcomes </a:t>
            </a:r>
            <a:r>
              <a:rPr lang="en-US" altLang="en-US" sz="3200" dirty="0"/>
              <a:t>of poor listening?</a:t>
            </a:r>
          </a:p>
          <a:p>
            <a:pPr marL="514386" indent="-457200" defTabSz="914256">
              <a:spcAft>
                <a:spcPts val="600"/>
              </a:spcAft>
              <a:buFont typeface="Arial" panose="020B0604020202020204" pitchFamily="34" charset="0"/>
              <a:buChar char="•"/>
            </a:pPr>
            <a:endParaRPr lang="en-US" sz="3200" b="1" dirty="0"/>
          </a:p>
          <a:p>
            <a:pPr marL="57186" defTabSz="914256">
              <a:lnSpc>
                <a:spcPct val="90000"/>
              </a:lnSpc>
              <a:spcAft>
                <a:spcPts val="600"/>
              </a:spcAft>
            </a:pPr>
            <a:endParaRPr lang="en-US" sz="3200" b="1" dirty="0"/>
          </a:p>
          <a:p>
            <a:pPr marL="285750" indent="-228564" defTabSz="914256">
              <a:lnSpc>
                <a:spcPct val="90000"/>
              </a:lnSpc>
              <a:spcAft>
                <a:spcPts val="600"/>
              </a:spcAft>
              <a:buFont typeface="Arial" panose="020B0604020202020204" pitchFamily="34" charset="0"/>
              <a:buChar char="•"/>
            </a:pPr>
            <a:endParaRPr lang="en-US" sz="3200" dirty="0"/>
          </a:p>
        </p:txBody>
      </p:sp>
      <p:pic>
        <p:nvPicPr>
          <p:cNvPr id="7" name="Picture 6" descr="Brothers by the window">
            <a:extLst>
              <a:ext uri="{FF2B5EF4-FFF2-40B4-BE49-F238E27FC236}">
                <a16:creationId xmlns:a16="http://schemas.microsoft.com/office/drawing/2014/main" id="{11D3F791-FA40-43AD-9C86-E16FF26B4C91}"/>
              </a:ext>
            </a:extLst>
          </p:cNvPr>
          <p:cNvPicPr>
            <a:picLocks noChangeAspect="1"/>
          </p:cNvPicPr>
          <p:nvPr/>
        </p:nvPicPr>
        <p:blipFill rotWithShape="1">
          <a:blip r:embed="rId3"/>
          <a:srcRect t="41427" b="25050"/>
          <a:stretch/>
        </p:blipFill>
        <p:spPr>
          <a:xfrm>
            <a:off x="1475432" y="4300305"/>
            <a:ext cx="9241136" cy="2065255"/>
          </a:xfrm>
          <a:prstGeom prst="rect">
            <a:avLst/>
          </a:prstGeom>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6</a:t>
            </a:fld>
            <a:endParaRPr lang="en-US"/>
          </a:p>
        </p:txBody>
      </p:sp>
      <p:grpSp>
        <p:nvGrpSpPr>
          <p:cNvPr id="8" name="Group 7">
            <a:extLst>
              <a:ext uri="{FF2B5EF4-FFF2-40B4-BE49-F238E27FC236}">
                <a16:creationId xmlns:a16="http://schemas.microsoft.com/office/drawing/2014/main" id="{B617F5A7-71FB-DC25-24AF-F4570E9168E2}"/>
              </a:ext>
            </a:extLst>
          </p:cNvPr>
          <p:cNvGrpSpPr/>
          <p:nvPr/>
        </p:nvGrpSpPr>
        <p:grpSpPr>
          <a:xfrm>
            <a:off x="663489" y="1297078"/>
            <a:ext cx="4812632" cy="832936"/>
            <a:chOff x="417095" y="1789916"/>
            <a:chExt cx="4812632" cy="917800"/>
          </a:xfrm>
        </p:grpSpPr>
        <p:grpSp>
          <p:nvGrpSpPr>
            <p:cNvPr id="9" name="Group 8">
              <a:extLst>
                <a:ext uri="{FF2B5EF4-FFF2-40B4-BE49-F238E27FC236}">
                  <a16:creationId xmlns:a16="http://schemas.microsoft.com/office/drawing/2014/main" id="{B84E1802-51AC-2912-4620-3CDD99CDC363}"/>
                </a:ext>
              </a:extLst>
            </p:cNvPr>
            <p:cNvGrpSpPr/>
            <p:nvPr/>
          </p:nvGrpSpPr>
          <p:grpSpPr>
            <a:xfrm>
              <a:off x="417095" y="1793316"/>
              <a:ext cx="4812632" cy="914400"/>
              <a:chOff x="417095" y="1793316"/>
              <a:chExt cx="4812632" cy="914400"/>
            </a:xfrm>
          </p:grpSpPr>
          <p:sp>
            <p:nvSpPr>
              <p:cNvPr id="11" name="Star: 5 Points 10">
                <a:extLst>
                  <a:ext uri="{FF2B5EF4-FFF2-40B4-BE49-F238E27FC236}">
                    <a16:creationId xmlns:a16="http://schemas.microsoft.com/office/drawing/2014/main" id="{A0E02B0D-4B03-98D6-2158-7A58A26A4C3B}"/>
                  </a:ext>
                </a:extLst>
              </p:cNvPr>
              <p:cNvSpPr/>
              <p:nvPr/>
            </p:nvSpPr>
            <p:spPr>
              <a:xfrm>
                <a:off x="631920" y="1873751"/>
                <a:ext cx="633663" cy="633663"/>
              </a:xfrm>
              <a:prstGeom prst="star5">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467B85DC-F5D5-173E-1915-E05238C75A55}"/>
                  </a:ext>
                </a:extLst>
              </p:cNvPr>
              <p:cNvSpPr/>
              <p:nvPr/>
            </p:nvSpPr>
            <p:spPr>
              <a:xfrm>
                <a:off x="417095" y="1793316"/>
                <a:ext cx="4812632" cy="914400"/>
              </a:xfrm>
              <a:prstGeom prst="roundRect">
                <a:avLst/>
              </a:prstGeom>
              <a:noFill/>
              <a:ln>
                <a:solidFill>
                  <a:srgbClr val="1C62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 name="TextBox 9">
              <a:extLst>
                <a:ext uri="{FF2B5EF4-FFF2-40B4-BE49-F238E27FC236}">
                  <a16:creationId xmlns:a16="http://schemas.microsoft.com/office/drawing/2014/main" id="{A0FC25C9-EC44-C4D1-850B-2764B835666D}"/>
                </a:ext>
              </a:extLst>
            </p:cNvPr>
            <p:cNvSpPr txBox="1"/>
            <p:nvPr/>
          </p:nvSpPr>
          <p:spPr>
            <a:xfrm>
              <a:off x="1205576" y="1789916"/>
              <a:ext cx="3975768" cy="739754"/>
            </a:xfrm>
            <a:prstGeom prst="rect">
              <a:avLst/>
            </a:prstGeom>
            <a:noFill/>
          </p:spPr>
          <p:txBody>
            <a:bodyPr wrap="none" rtlCol="0">
              <a:spAutoFit/>
            </a:bodyPr>
            <a:lstStyle/>
            <a:p>
              <a:pPr marL="57186" defTabSz="914256">
                <a:lnSpc>
                  <a:spcPct val="150000"/>
                </a:lnSpc>
                <a:spcAft>
                  <a:spcPts val="600"/>
                </a:spcAft>
              </a:pPr>
              <a:r>
                <a:rPr lang="en-US" sz="3200" dirty="0">
                  <a:solidFill>
                    <a:srgbClr val="1C621C"/>
                  </a:solidFill>
                </a:rPr>
                <a:t>Think – pair – share </a:t>
              </a:r>
            </a:p>
          </p:txBody>
        </p:sp>
      </p:grpSp>
    </p:spTree>
    <p:extLst>
      <p:ext uri="{BB962C8B-B14F-4D97-AF65-F5344CB8AC3E}">
        <p14:creationId xmlns:p14="http://schemas.microsoft.com/office/powerpoint/2010/main" val="1582596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dirty="0"/>
              <a:t>i</a:t>
            </a:r>
            <a:r>
              <a:rPr lang="en-US" b="1" i="0" kern="1200" cap="all" baseline="0" dirty="0">
                <a:latin typeface="Arial Narrow" panose="020B0606020202030204" pitchFamily="34" charset="0"/>
                <a:ea typeface="+mj-ea"/>
                <a:cs typeface="+mj-cs"/>
              </a:rPr>
              <a:t>. </a:t>
            </a:r>
            <a:r>
              <a:rPr lang="en-US" dirty="0"/>
              <a:t>Active listening</a:t>
            </a:r>
            <a:endParaRPr lang="en-US" b="1" i="0" kern="1200" cap="all" baseline="0"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1265583" y="1793316"/>
            <a:ext cx="5536661" cy="4351338"/>
          </a:xfrm>
          <a:prstGeom prst="rect">
            <a:avLst/>
          </a:prstGeom>
          <a:solidFill>
            <a:schemeClr val="bg1"/>
          </a:solidFill>
        </p:spPr>
        <p:txBody>
          <a:bodyPr rtlCol="0">
            <a:normAutofit fontScale="92500"/>
          </a:bodyPr>
          <a:lstStyle/>
          <a:p>
            <a:pPr marL="742950" indent="-742950">
              <a:buFont typeface="+mj-lt"/>
              <a:buAutoNum type="arabicPeriod"/>
            </a:pPr>
            <a:r>
              <a:rPr lang="en-US" altLang="en-US" sz="3500" dirty="0"/>
              <a:t>Lean </a:t>
            </a:r>
            <a:r>
              <a:rPr lang="en-US" altLang="en-US" sz="3500" b="1" dirty="0"/>
              <a:t>forward.</a:t>
            </a:r>
          </a:p>
          <a:p>
            <a:pPr marL="742950" indent="-742950">
              <a:buFont typeface="+mj-lt"/>
              <a:buAutoNum type="arabicPeriod"/>
            </a:pPr>
            <a:r>
              <a:rPr lang="en-US" altLang="en-US" sz="3500" dirty="0"/>
              <a:t>Look </a:t>
            </a:r>
            <a:r>
              <a:rPr lang="en-US" altLang="en-US" sz="3500" b="1" dirty="0"/>
              <a:t>directly</a:t>
            </a:r>
            <a:r>
              <a:rPr lang="en-US" altLang="en-US" sz="3500" dirty="0"/>
              <a:t> at the other person.</a:t>
            </a:r>
          </a:p>
          <a:p>
            <a:pPr marL="742950" indent="-742950">
              <a:buFont typeface="+mj-lt"/>
              <a:buAutoNum type="arabicPeriod"/>
            </a:pPr>
            <a:r>
              <a:rPr lang="en-US" altLang="en-US" sz="3500" b="1" dirty="0"/>
              <a:t>Nod</a:t>
            </a:r>
            <a:r>
              <a:rPr lang="en-US" altLang="en-US" sz="3500" dirty="0"/>
              <a:t> your head.</a:t>
            </a:r>
          </a:p>
          <a:p>
            <a:pPr marL="742950" indent="-742950">
              <a:buFont typeface="+mj-lt"/>
              <a:buAutoNum type="arabicPeriod"/>
            </a:pPr>
            <a:r>
              <a:rPr lang="en-US" altLang="en-US" sz="3500" dirty="0"/>
              <a:t>Make appropriate </a:t>
            </a:r>
            <a:r>
              <a:rPr lang="en-US" altLang="en-US" sz="3500" b="1" dirty="0"/>
              <a:t>comments.</a:t>
            </a:r>
          </a:p>
          <a:p>
            <a:pPr marL="742950" indent="-742950">
              <a:buFont typeface="+mj-lt"/>
              <a:buAutoNum type="arabicPeriod"/>
            </a:pPr>
            <a:r>
              <a:rPr lang="en-US" altLang="en-US" sz="3500" dirty="0"/>
              <a:t>Tilt your head slightly to one side while you listen.</a:t>
            </a:r>
          </a:p>
          <a:p>
            <a:pPr marL="514386" indent="-457200" defTabSz="914256">
              <a:lnSpc>
                <a:spcPct val="90000"/>
              </a:lnSpc>
              <a:spcAft>
                <a:spcPts val="600"/>
              </a:spcAft>
              <a:buFont typeface="Arial" panose="020B0604020202020204" pitchFamily="34" charset="0"/>
              <a:buChar char="•"/>
            </a:pPr>
            <a:endParaRPr lang="en-US" sz="3200" b="1" dirty="0"/>
          </a:p>
          <a:p>
            <a:pPr marL="57186" defTabSz="914256">
              <a:lnSpc>
                <a:spcPct val="90000"/>
              </a:lnSpc>
              <a:spcAft>
                <a:spcPts val="600"/>
              </a:spcAft>
            </a:pPr>
            <a:endParaRPr lang="en-US" sz="3200" b="1" dirty="0"/>
          </a:p>
          <a:p>
            <a:pPr marL="285750" indent="-228564"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7</a:t>
            </a:fld>
            <a:endParaRPr lang="en-US"/>
          </a:p>
        </p:txBody>
      </p:sp>
      <p:pic>
        <p:nvPicPr>
          <p:cNvPr id="6" name="Picture 5" descr="Hands on ears">
            <a:extLst>
              <a:ext uri="{FF2B5EF4-FFF2-40B4-BE49-F238E27FC236}">
                <a16:creationId xmlns:a16="http://schemas.microsoft.com/office/drawing/2014/main" id="{E29F8272-135E-4914-9B08-88B765175E30}"/>
              </a:ext>
            </a:extLst>
          </p:cNvPr>
          <p:cNvPicPr>
            <a:picLocks noChangeAspect="1"/>
          </p:cNvPicPr>
          <p:nvPr/>
        </p:nvPicPr>
        <p:blipFill>
          <a:blip r:embed="rId3"/>
          <a:stretch>
            <a:fillRect/>
          </a:stretch>
        </p:blipFill>
        <p:spPr>
          <a:xfrm>
            <a:off x="7276630" y="2230243"/>
            <a:ext cx="4108113" cy="2720898"/>
          </a:xfrm>
          <a:prstGeom prst="rect">
            <a:avLst/>
          </a:prstGeom>
        </p:spPr>
      </p:pic>
    </p:spTree>
    <p:extLst>
      <p:ext uri="{BB962C8B-B14F-4D97-AF65-F5344CB8AC3E}">
        <p14:creationId xmlns:p14="http://schemas.microsoft.com/office/powerpoint/2010/main" val="1667374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dirty="0"/>
              <a:t>i</a:t>
            </a:r>
            <a:r>
              <a:rPr lang="en-US" b="1" i="0" kern="1200" cap="all" baseline="0" dirty="0">
                <a:latin typeface="Arial Narrow" panose="020B0606020202030204" pitchFamily="34" charset="0"/>
                <a:ea typeface="+mj-ea"/>
                <a:cs typeface="+mj-cs"/>
              </a:rPr>
              <a:t>. Not </a:t>
            </a:r>
            <a:r>
              <a:rPr lang="en-US" dirty="0"/>
              <a:t>Actively listening</a:t>
            </a:r>
            <a:endParaRPr lang="en-US" b="1" i="0" kern="1200" cap="all" baseline="0"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1265583" y="1793316"/>
            <a:ext cx="5536661" cy="4351338"/>
          </a:xfrm>
          <a:prstGeom prst="rect">
            <a:avLst/>
          </a:prstGeom>
          <a:solidFill>
            <a:schemeClr val="bg1"/>
          </a:solidFill>
        </p:spPr>
        <p:txBody>
          <a:bodyPr rtlCol="0">
            <a:normAutofit/>
          </a:bodyPr>
          <a:lstStyle/>
          <a:p>
            <a:pPr marL="742950" indent="-742950">
              <a:lnSpc>
                <a:spcPct val="150000"/>
              </a:lnSpc>
              <a:buFont typeface="+mj-lt"/>
              <a:buAutoNum type="arabicPeriod"/>
            </a:pPr>
            <a:r>
              <a:rPr lang="en-US" altLang="en-US" sz="3500" dirty="0"/>
              <a:t>On the phone.</a:t>
            </a:r>
            <a:endParaRPr lang="en-US" altLang="en-US" sz="3500" b="1" dirty="0"/>
          </a:p>
          <a:p>
            <a:pPr marL="742950" indent="-742950">
              <a:lnSpc>
                <a:spcPct val="150000"/>
              </a:lnSpc>
              <a:buFont typeface="+mj-lt"/>
              <a:buAutoNum type="arabicPeriod"/>
            </a:pPr>
            <a:r>
              <a:rPr lang="en-US" altLang="en-US" sz="3500" dirty="0"/>
              <a:t>Bored expression.</a:t>
            </a:r>
          </a:p>
          <a:p>
            <a:pPr marL="742950" indent="-742950">
              <a:lnSpc>
                <a:spcPct val="150000"/>
              </a:lnSpc>
              <a:buFont typeface="+mj-lt"/>
              <a:buAutoNum type="arabicPeriod"/>
            </a:pPr>
            <a:r>
              <a:rPr lang="en-US" altLang="en-US" sz="3500" b="1" dirty="0"/>
              <a:t>Slouching</a:t>
            </a:r>
            <a:r>
              <a:rPr lang="en-US" altLang="en-US" sz="3500" dirty="0"/>
              <a:t>.</a:t>
            </a:r>
          </a:p>
          <a:p>
            <a:pPr marL="742950" indent="-742950">
              <a:lnSpc>
                <a:spcPct val="150000"/>
              </a:lnSpc>
              <a:buFont typeface="+mj-lt"/>
              <a:buAutoNum type="arabicPeriod"/>
            </a:pPr>
            <a:r>
              <a:rPr lang="en-US" altLang="en-US" sz="3500" dirty="0"/>
              <a:t>Staring into space</a:t>
            </a:r>
            <a:r>
              <a:rPr lang="en-US" altLang="en-US" sz="3500" b="1" dirty="0"/>
              <a:t>.</a:t>
            </a:r>
          </a:p>
          <a:p>
            <a:pPr marL="514386" indent="-457200" defTabSz="914256">
              <a:lnSpc>
                <a:spcPct val="90000"/>
              </a:lnSpc>
              <a:spcAft>
                <a:spcPts val="600"/>
              </a:spcAft>
              <a:buFont typeface="Arial" panose="020B0604020202020204" pitchFamily="34" charset="0"/>
              <a:buChar char="•"/>
            </a:pPr>
            <a:endParaRPr lang="en-US" sz="3200" b="1" dirty="0"/>
          </a:p>
          <a:p>
            <a:pPr marL="57186" defTabSz="914256">
              <a:lnSpc>
                <a:spcPct val="90000"/>
              </a:lnSpc>
              <a:spcAft>
                <a:spcPts val="600"/>
              </a:spcAft>
            </a:pPr>
            <a:endParaRPr lang="en-US" sz="3200" b="1" dirty="0"/>
          </a:p>
          <a:p>
            <a:pPr marL="285750" indent="-228564"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8</a:t>
            </a:fld>
            <a:endParaRPr lang="en-US"/>
          </a:p>
        </p:txBody>
      </p:sp>
      <p:pic>
        <p:nvPicPr>
          <p:cNvPr id="7" name="Picture 6" descr="Teenage boy doing homework">
            <a:extLst>
              <a:ext uri="{FF2B5EF4-FFF2-40B4-BE49-F238E27FC236}">
                <a16:creationId xmlns:a16="http://schemas.microsoft.com/office/drawing/2014/main" id="{6ED13FA8-CCB0-6B7E-0CE6-5A200E88CA3D}"/>
              </a:ext>
            </a:extLst>
          </p:cNvPr>
          <p:cNvPicPr>
            <a:picLocks noChangeAspect="1"/>
          </p:cNvPicPr>
          <p:nvPr/>
        </p:nvPicPr>
        <p:blipFill>
          <a:blip r:embed="rId3"/>
          <a:stretch>
            <a:fillRect/>
          </a:stretch>
        </p:blipFill>
        <p:spPr>
          <a:xfrm>
            <a:off x="7085004" y="2054840"/>
            <a:ext cx="4491364" cy="2994243"/>
          </a:xfrm>
          <a:prstGeom prst="rect">
            <a:avLst/>
          </a:prstGeom>
        </p:spPr>
      </p:pic>
    </p:spTree>
    <p:extLst>
      <p:ext uri="{BB962C8B-B14F-4D97-AF65-F5344CB8AC3E}">
        <p14:creationId xmlns:p14="http://schemas.microsoft.com/office/powerpoint/2010/main" val="3943059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dirty="0"/>
              <a:t>i</a:t>
            </a:r>
            <a:r>
              <a:rPr lang="en-US" b="1" i="0" kern="1200" cap="all" baseline="0" dirty="0">
                <a:latin typeface="Arial Narrow" panose="020B0606020202030204" pitchFamily="34" charset="0"/>
                <a:ea typeface="+mj-ea"/>
                <a:cs typeface="+mj-cs"/>
              </a:rPr>
              <a:t>. </a:t>
            </a:r>
            <a:r>
              <a:rPr lang="en-US" dirty="0"/>
              <a:t>Active listening</a:t>
            </a:r>
            <a:endParaRPr lang="en-US" b="1" i="0" kern="1200" cap="all" baseline="0" dirty="0">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9</a:t>
            </a:fld>
            <a:endParaRPr lang="en-US"/>
          </a:p>
        </p:txBody>
      </p:sp>
      <p:pic>
        <p:nvPicPr>
          <p:cNvPr id="6" name="Graphic 5" descr="Question Mark outline">
            <a:extLst>
              <a:ext uri="{FF2B5EF4-FFF2-40B4-BE49-F238E27FC236}">
                <a16:creationId xmlns:a16="http://schemas.microsoft.com/office/drawing/2014/main" id="{B49BA4F4-CAE8-48FE-A37D-F64D16E973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40472" y="1202076"/>
            <a:ext cx="5111056" cy="5111056"/>
          </a:xfrm>
          <a:prstGeom prst="rect">
            <a:avLst/>
          </a:prstGeom>
        </p:spPr>
      </p:pic>
    </p:spTree>
    <p:extLst>
      <p:ext uri="{BB962C8B-B14F-4D97-AF65-F5344CB8AC3E}">
        <p14:creationId xmlns:p14="http://schemas.microsoft.com/office/powerpoint/2010/main" val="1554548909"/>
      </p:ext>
    </p:extLst>
  </p:cSld>
  <p:clrMapOvr>
    <a:masterClrMapping/>
  </p:clrMapOvr>
</p:sld>
</file>

<file path=ppt/theme/theme1.xml><?xml version="1.0" encoding="utf-8"?>
<a:theme xmlns:a="http://schemas.openxmlformats.org/drawingml/2006/main" name="UT Title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10.xml><?xml version="1.0" encoding="utf-8"?>
<a:theme xmlns:a="http://schemas.openxmlformats.org/drawingml/2006/main" name="UT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T Title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3.xml><?xml version="1.0" encoding="utf-8"?>
<a:theme xmlns:a="http://schemas.openxmlformats.org/drawingml/2006/main" name="UT Chapter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4.xml><?xml version="1.0" encoding="utf-8"?>
<a:theme xmlns:a="http://schemas.openxmlformats.org/drawingml/2006/main" name="UT Chapter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5.xml><?xml version="1.0" encoding="utf-8"?>
<a:theme xmlns:a="http://schemas.openxmlformats.org/drawingml/2006/main" name="UT Chapter slide White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6.xml><?xml version="1.0" encoding="utf-8"?>
<a:theme xmlns:a="http://schemas.openxmlformats.org/drawingml/2006/main" name="UT Chapter slide Black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7.xml><?xml version="1.0" encoding="utf-8"?>
<a:theme xmlns:a="http://schemas.openxmlformats.org/drawingml/2006/main" name="UT Table of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8.xml><?xml version="1.0" encoding="utf-8"?>
<a:theme xmlns:a="http://schemas.openxmlformats.org/drawingml/2006/main" name="UT Table of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9.xml><?xml version="1.0" encoding="utf-8"?>
<a:theme xmlns:a="http://schemas.openxmlformats.org/drawingml/2006/main" name="UT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docProps/app.xml><?xml version="1.0" encoding="utf-8"?>
<Properties xmlns="http://schemas.openxmlformats.org/officeDocument/2006/extended-properties" xmlns:vt="http://schemas.openxmlformats.org/officeDocument/2006/docPropsVTypes">
  <Template>UT test</Template>
  <TotalTime>2104</TotalTime>
  <Words>1910</Words>
  <Application>Microsoft Office PowerPoint</Application>
  <PresentationFormat>Widescreen</PresentationFormat>
  <Paragraphs>182</Paragraphs>
  <Slides>16</Slides>
  <Notes>16</Notes>
  <HiddenSlides>0</HiddenSlides>
  <MMClips>0</MMClips>
  <ScaleCrop>false</ScaleCrop>
  <HeadingPairs>
    <vt:vector size="6" baseType="variant">
      <vt:variant>
        <vt:lpstr>Fonts Used</vt:lpstr>
      </vt:variant>
      <vt:variant>
        <vt:i4>4</vt:i4>
      </vt:variant>
      <vt:variant>
        <vt:lpstr>Theme</vt:lpstr>
      </vt:variant>
      <vt:variant>
        <vt:i4>10</vt:i4>
      </vt:variant>
      <vt:variant>
        <vt:lpstr>Slide Titles</vt:lpstr>
      </vt:variant>
      <vt:variant>
        <vt:i4>16</vt:i4>
      </vt:variant>
    </vt:vector>
  </HeadingPairs>
  <TitlesOfParts>
    <vt:vector size="30" baseType="lpstr">
      <vt:lpstr>Arial</vt:lpstr>
      <vt:lpstr>Arial Narrow</vt:lpstr>
      <vt:lpstr>Calibri</vt:lpstr>
      <vt:lpstr>Wingdings</vt:lpstr>
      <vt:lpstr>UT Title slide White</vt:lpstr>
      <vt:lpstr>UT Title slide Black</vt:lpstr>
      <vt:lpstr>UT Chapter slide White</vt:lpstr>
      <vt:lpstr>UT Chapter slide Black</vt:lpstr>
      <vt:lpstr>UT Chapter slide White + logo own name</vt:lpstr>
      <vt:lpstr>UT Chapter slide Black + logo own name</vt:lpstr>
      <vt:lpstr>UT Table of Content slide White</vt:lpstr>
      <vt:lpstr>UT Table of Content slide Black</vt:lpstr>
      <vt:lpstr>UT Content slide White</vt:lpstr>
      <vt:lpstr>UT Content slide Black</vt:lpstr>
      <vt:lpstr>Skills Micro-Workshops</vt:lpstr>
      <vt:lpstr>Aims for today:</vt:lpstr>
      <vt:lpstr>A. Justification for today's topic</vt:lpstr>
      <vt:lpstr>A. Justification for today's topic</vt:lpstr>
      <vt:lpstr>B. Communication </vt:lpstr>
      <vt:lpstr>i. Active listening</vt:lpstr>
      <vt:lpstr>i. Active listening</vt:lpstr>
      <vt:lpstr>i. Not Actively listening</vt:lpstr>
      <vt:lpstr>i. Active listening</vt:lpstr>
      <vt:lpstr>ii. Effective messages – Sending messages</vt:lpstr>
      <vt:lpstr>ii. Effective messages – Sending messages</vt:lpstr>
      <vt:lpstr>ii. Effective messages – Sending messages</vt:lpstr>
      <vt:lpstr>ii. Effective messages – Finish your sentences</vt:lpstr>
      <vt:lpstr>Case study – “Crossed wires”</vt:lpstr>
      <vt:lpstr>Closing</vt:lpstr>
      <vt:lpstr>Closing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Johnson, Coralie (UT-CES)</cp:lastModifiedBy>
  <cp:revision>149</cp:revision>
  <dcterms:created xsi:type="dcterms:W3CDTF">2019-02-08T09:55:16Z</dcterms:created>
  <dcterms:modified xsi:type="dcterms:W3CDTF">2022-08-02T11:53:48Z</dcterms:modified>
</cp:coreProperties>
</file>